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8"/>
  </p:notesMasterIdLst>
  <p:sldIdLst>
    <p:sldId id="256" r:id="rId2"/>
    <p:sldId id="462" r:id="rId3"/>
    <p:sldId id="464" r:id="rId4"/>
    <p:sldId id="466" r:id="rId5"/>
    <p:sldId id="277" r:id="rId6"/>
    <p:sldId id="465" r:id="rId7"/>
    <p:sldId id="274" r:id="rId8"/>
    <p:sldId id="467" r:id="rId9"/>
    <p:sldId id="468" r:id="rId10"/>
    <p:sldId id="469" r:id="rId11"/>
    <p:sldId id="470" r:id="rId12"/>
    <p:sldId id="471" r:id="rId13"/>
    <p:sldId id="268" r:id="rId14"/>
    <p:sldId id="472" r:id="rId15"/>
    <p:sldId id="285" r:id="rId16"/>
    <p:sldId id="270" r:id="rId17"/>
    <p:sldId id="473" r:id="rId18"/>
    <p:sldId id="463" r:id="rId19"/>
    <p:sldId id="259" r:id="rId20"/>
    <p:sldId id="474" r:id="rId21"/>
    <p:sldId id="261" r:id="rId22"/>
    <p:sldId id="262" r:id="rId23"/>
    <p:sldId id="279" r:id="rId24"/>
    <p:sldId id="476" r:id="rId25"/>
    <p:sldId id="477" r:id="rId26"/>
    <p:sldId id="289" r:id="rId27"/>
    <p:sldId id="478" r:id="rId28"/>
    <p:sldId id="479" r:id="rId29"/>
    <p:sldId id="514" r:id="rId30"/>
    <p:sldId id="517" r:id="rId31"/>
    <p:sldId id="518" r:id="rId32"/>
    <p:sldId id="480" r:id="rId33"/>
    <p:sldId id="481" r:id="rId34"/>
    <p:sldId id="482" r:id="rId35"/>
    <p:sldId id="483" r:id="rId36"/>
    <p:sldId id="519" r:id="rId37"/>
    <p:sldId id="484" r:id="rId38"/>
    <p:sldId id="485" r:id="rId39"/>
    <p:sldId id="486" r:id="rId40"/>
    <p:sldId id="487" r:id="rId41"/>
    <p:sldId id="488" r:id="rId42"/>
    <p:sldId id="475" r:id="rId43"/>
    <p:sldId id="489" r:id="rId44"/>
    <p:sldId id="490" r:id="rId45"/>
    <p:sldId id="492" r:id="rId46"/>
    <p:sldId id="493" r:id="rId47"/>
    <p:sldId id="494" r:id="rId48"/>
    <p:sldId id="495" r:id="rId49"/>
    <p:sldId id="496" r:id="rId50"/>
    <p:sldId id="497" r:id="rId51"/>
    <p:sldId id="498" r:id="rId52"/>
    <p:sldId id="499" r:id="rId53"/>
    <p:sldId id="500" r:id="rId54"/>
    <p:sldId id="501" r:id="rId55"/>
    <p:sldId id="502" r:id="rId56"/>
    <p:sldId id="503" r:id="rId57"/>
    <p:sldId id="504" r:id="rId58"/>
    <p:sldId id="505" r:id="rId59"/>
    <p:sldId id="506" r:id="rId60"/>
    <p:sldId id="507" r:id="rId61"/>
    <p:sldId id="508" r:id="rId62"/>
    <p:sldId id="509" r:id="rId63"/>
    <p:sldId id="510" r:id="rId64"/>
    <p:sldId id="511" r:id="rId65"/>
    <p:sldId id="512" r:id="rId66"/>
    <p:sldId id="513" r:id="rId67"/>
  </p:sldIdLst>
  <p:sldSz cx="9144000" cy="6858000" type="screen4x3"/>
  <p:notesSz cx="6858000" cy="9144000"/>
  <p:defaultTextStyle>
    <a:defPPr>
      <a:defRPr lang="de-DE"/>
    </a:defPPr>
    <a:lvl1pPr marL="0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5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BE4D4A"/>
    <a:srgbClr val="FFCC66"/>
    <a:srgbClr val="008080"/>
    <a:srgbClr val="0062AC"/>
    <a:srgbClr val="005392"/>
    <a:srgbClr val="0091FE"/>
    <a:srgbClr val="8F2133"/>
    <a:srgbClr val="FF99CC"/>
    <a:srgbClr val="81312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615" autoAdjust="0"/>
    <p:restoredTop sz="86433" autoAdjust="0"/>
  </p:normalViewPr>
  <p:slideViewPr>
    <p:cSldViewPr showGuides="1">
      <p:cViewPr varScale="1">
        <p:scale>
          <a:sx n="95" d="100"/>
          <a:sy n="95" d="100"/>
        </p:scale>
        <p:origin x="-90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kumente%20und%20Einstellungen\Administrator\Lokale%20Einstellungen\Temporary%20Internet%20Files\Content.IE5\NXJ2B42R\RelaxationskurveE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miniszenzeffek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autoTitleDeleted val="1"/>
    <c:plotArea>
      <c:layout/>
      <c:lineChart>
        <c:grouping val="standard"/>
        <c:ser>
          <c:idx val="0"/>
          <c:order val="0"/>
          <c:tx>
            <c:v>Syst. Blutdruck</c:v>
          </c:tx>
          <c:val>
            <c:numRef>
              <c:f>Tabelle1!$C$3:$C$12</c:f>
              <c:numCache>
                <c:formatCode>General</c:formatCode>
                <c:ptCount val="10"/>
                <c:pt idx="0">
                  <c:v>154</c:v>
                </c:pt>
                <c:pt idx="1">
                  <c:v>138</c:v>
                </c:pt>
                <c:pt idx="2">
                  <c:v>135</c:v>
                </c:pt>
                <c:pt idx="3">
                  <c:v>126</c:v>
                </c:pt>
                <c:pt idx="4">
                  <c:v>115</c:v>
                </c:pt>
                <c:pt idx="5">
                  <c:v>113</c:v>
                </c:pt>
                <c:pt idx="6">
                  <c:v>110</c:v>
                </c:pt>
                <c:pt idx="7">
                  <c:v>107</c:v>
                </c:pt>
                <c:pt idx="8">
                  <c:v>104</c:v>
                </c:pt>
                <c:pt idx="9">
                  <c:v>102</c:v>
                </c:pt>
              </c:numCache>
            </c:numRef>
          </c:val>
        </c:ser>
        <c:ser>
          <c:idx val="1"/>
          <c:order val="1"/>
          <c:tx>
            <c:v>Diast. Blutdruck</c:v>
          </c:tx>
          <c:val>
            <c:numRef>
              <c:f>Tabelle1!$D$3:$D$12</c:f>
              <c:numCache>
                <c:formatCode>General</c:formatCode>
                <c:ptCount val="10"/>
                <c:pt idx="0">
                  <c:v>79</c:v>
                </c:pt>
                <c:pt idx="1">
                  <c:v>76</c:v>
                </c:pt>
                <c:pt idx="2">
                  <c:v>70</c:v>
                </c:pt>
                <c:pt idx="3">
                  <c:v>68</c:v>
                </c:pt>
                <c:pt idx="4">
                  <c:v>67</c:v>
                </c:pt>
                <c:pt idx="5">
                  <c:v>67</c:v>
                </c:pt>
                <c:pt idx="6">
                  <c:v>67</c:v>
                </c:pt>
                <c:pt idx="7">
                  <c:v>66</c:v>
                </c:pt>
                <c:pt idx="8">
                  <c:v>67</c:v>
                </c:pt>
                <c:pt idx="9">
                  <c:v>62</c:v>
                </c:pt>
              </c:numCache>
            </c:numRef>
          </c:val>
        </c:ser>
        <c:dropLines>
          <c:spPr>
            <a:ln>
              <a:noFill/>
            </a:ln>
          </c:spPr>
        </c:dropLines>
        <c:marker val="1"/>
        <c:axId val="40165760"/>
        <c:axId val="40167680"/>
      </c:lineChart>
      <c:catAx>
        <c:axId val="401657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Minuten</a:t>
                </a:r>
              </a:p>
            </c:rich>
          </c:tx>
          <c:layout>
            <c:manualLayout>
              <c:xMode val="edge"/>
              <c:yMode val="edge"/>
              <c:x val="0.56807020997375324"/>
              <c:y val="0.88331000291630168"/>
            </c:manualLayout>
          </c:layout>
        </c:title>
        <c:majorTickMark val="none"/>
        <c:tickLblPos val="nextTo"/>
        <c:crossAx val="40167680"/>
        <c:crosses val="autoZero"/>
        <c:auto val="1"/>
        <c:lblAlgn val="ctr"/>
        <c:lblOffset val="100"/>
      </c:catAx>
      <c:valAx>
        <c:axId val="4016768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mmHg</a:t>
                </a:r>
              </a:p>
            </c:rich>
          </c:tx>
          <c:layout>
            <c:manualLayout>
              <c:xMode val="edge"/>
              <c:yMode val="edge"/>
              <c:x val="2.5000000000000053E-2"/>
              <c:y val="3.5939413823272266E-2"/>
            </c:manualLayout>
          </c:layout>
        </c:title>
        <c:numFmt formatCode="General" sourceLinked="1"/>
        <c:tickLblPos val="nextTo"/>
        <c:crossAx val="40165760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noFill/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autoTitleDeleted val="1"/>
    <c:plotArea>
      <c:layout/>
      <c:scatterChart>
        <c:scatterStyle val="smoothMarker"/>
        <c:ser>
          <c:idx val="0"/>
          <c:order val="0"/>
          <c:tx>
            <c:strRef>
              <c:f>Tabelle1!$C$4</c:f>
              <c:strCache>
                <c:ptCount val="1"/>
                <c:pt idx="0">
                  <c:v>Erinnerungsvermögen in %</c:v>
                </c:pt>
              </c:strCache>
            </c:strRef>
          </c:tx>
          <c:xVal>
            <c:numRef>
              <c:f>Tabelle1!$B$5:$B$12</c:f>
              <c:numCache>
                <c:formatCode>General</c:formatCode>
                <c:ptCount val="8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65</c:v>
                </c:pt>
                <c:pt idx="7">
                  <c:v>75</c:v>
                </c:pt>
              </c:numCache>
            </c:numRef>
          </c:xVal>
          <c:yVal>
            <c:numRef>
              <c:f>Tabelle1!$C$5:$C$12</c:f>
              <c:numCache>
                <c:formatCode>General</c:formatCode>
                <c:ptCount val="8"/>
                <c:pt idx="0">
                  <c:v>12</c:v>
                </c:pt>
                <c:pt idx="1">
                  <c:v>24</c:v>
                </c:pt>
                <c:pt idx="2">
                  <c:v>22</c:v>
                </c:pt>
                <c:pt idx="3">
                  <c:v>10</c:v>
                </c:pt>
                <c:pt idx="4">
                  <c:v>7</c:v>
                </c:pt>
                <c:pt idx="5">
                  <c:v>3</c:v>
                </c:pt>
                <c:pt idx="6">
                  <c:v>8</c:v>
                </c:pt>
                <c:pt idx="7">
                  <c:v>10</c:v>
                </c:pt>
              </c:numCache>
            </c:numRef>
          </c:yVal>
          <c:smooth val="1"/>
        </c:ser>
        <c:axId val="54300032"/>
        <c:axId val="54310400"/>
      </c:scatterChart>
      <c:valAx>
        <c:axId val="543000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Alter in Jahren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4310400"/>
        <c:crosses val="autoZero"/>
        <c:crossBetween val="midCat"/>
        <c:majorUnit val="5"/>
      </c:valAx>
      <c:valAx>
        <c:axId val="5431040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de-DE" sz="1400"/>
                  <a:t>Erinnerungsvermögen in %</a:t>
                </a:r>
              </a:p>
            </c:rich>
          </c:tx>
          <c:layout>
            <c:manualLayout>
              <c:xMode val="edge"/>
              <c:yMode val="edge"/>
              <c:x val="1.6460905349794355E-2"/>
              <c:y val="4.2141294838145729E-2"/>
            </c:manualLayout>
          </c:layout>
        </c:title>
        <c:numFmt formatCode="General" sourceLinked="1"/>
        <c:majorTickMark val="none"/>
        <c:tickLblPos val="nextTo"/>
        <c:crossAx val="54300032"/>
        <c:crosses val="autoZero"/>
        <c:crossBetween val="midCat"/>
      </c:valAx>
    </c:plotArea>
    <c:plotVisOnly val="1"/>
    <c:dispBlanksAs val="gap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0.8125</cdr:x>
      <cdr:y>0.17362</cdr:y>
    </cdr:from>
    <cdr:to>
      <cdr:x>0.95139</cdr:x>
      <cdr:y>0.25254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6686568" y="785818"/>
          <a:ext cx="1143008" cy="35719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de-DE" sz="1400" dirty="0" smtClean="0"/>
            <a:t>52mmHg</a:t>
          </a:r>
          <a:endParaRPr lang="de-DE" sz="1400" dirty="0"/>
        </a:p>
      </cdr:txBody>
    </cdr:sp>
  </cdr:relSizeAnchor>
  <cdr:relSizeAnchor xmlns:cdr="http://schemas.openxmlformats.org/drawingml/2006/chartDrawing">
    <cdr:from>
      <cdr:x>0.76667</cdr:x>
      <cdr:y>0.06154</cdr:y>
    </cdr:from>
    <cdr:to>
      <cdr:x>0.80139</cdr:x>
      <cdr:y>0.06189</cdr:y>
    </cdr:to>
    <cdr:sp macro="" textlink="">
      <cdr:nvSpPr>
        <cdr:cNvPr id="3" name="Gerade Verbindung 2"/>
        <cdr:cNvSpPr/>
      </cdr:nvSpPr>
      <cdr:spPr>
        <a:xfrm xmlns:a="http://schemas.openxmlformats.org/drawingml/2006/main">
          <a:off x="6572296" y="285752"/>
          <a:ext cx="297639" cy="1625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65A4B-0BA5-4FDF-8EA9-76E89740B711}" type="datetimeFigureOut">
              <a:rPr lang="de-DE" smtClean="0"/>
              <a:pPr/>
              <a:t>13.09.2013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4FA0A-A460-4342-BCC2-8A8EC37205A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35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4FA0A-A460-4342-BCC2-8A8EC37205AD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4FA0A-A460-4342-BCC2-8A8EC37205AD}" type="slidenum">
              <a:rPr lang="de-DE" smtClean="0"/>
              <a:pPr/>
              <a:t>43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4FA0A-A460-4342-BCC2-8A8EC37205AD}" type="slidenum">
              <a:rPr lang="de-DE" smtClean="0"/>
              <a:pPr/>
              <a:t>45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AAA5-0EE4-462C-897D-79CC8072C7B2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B274-8924-4ABA-ADFF-C7192652A882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72FF-7F4F-4C44-B7B2-3ED48BF8DA23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2" y="188916"/>
            <a:ext cx="8329612" cy="561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35002" y="1052516"/>
            <a:ext cx="3871912" cy="49688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9315" y="1052516"/>
            <a:ext cx="3873500" cy="49688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634512" y="6337300"/>
            <a:ext cx="5905500" cy="268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Prof. em. Prof. Dr. med. habil. Karl Hecht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35171" y="6324600"/>
            <a:ext cx="36048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46ADD-78B8-4759-9477-9B29D634017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2" y="188915"/>
            <a:ext cx="8329612" cy="561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35000" y="1052524"/>
            <a:ext cx="7897813" cy="24082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5000" y="3613150"/>
            <a:ext cx="7897813" cy="24082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634512" y="6337300"/>
            <a:ext cx="5905500" cy="268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Prof. em. Prof. Dr. med. habil. Karl Hecht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35170" y="6324600"/>
            <a:ext cx="36048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B1CEF-A725-4FFB-989A-F85C0A14E34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2" y="188915"/>
            <a:ext cx="8329612" cy="561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35000" y="1052524"/>
            <a:ext cx="7897813" cy="24082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5000" y="3613150"/>
            <a:ext cx="7897813" cy="24082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634512" y="6337300"/>
            <a:ext cx="5905500" cy="268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Prof. em. Prof. Dr. med. habil. Karl Hecht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35170" y="6324600"/>
            <a:ext cx="36048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875B3-4769-4C60-91F5-B52126D5870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6E2A-8BD9-47F0-8971-49290F4C13B2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2DB5-C9A7-4B9B-9643-E2EF6B1C70B5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B3DE4-9085-4771-B8FE-D8FB09B233AF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5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C4A09-F40F-4BED-86B1-FB0F02F518B8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2E9F-2820-4692-B4D9-29BFFF760B46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684E-C562-40AC-A13E-46107EA6962B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E684-B002-4D1B-9E4A-0FE614EE2CC8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1D2A-0767-4EFF-A00C-EE7269217502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42D36-B3F1-40E3-8DFE-6E4E4CBD7E3E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A680D-0F3C-474D-83CD-372E6A2644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defTabSz="9142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700" algn="l" defTabSz="91423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defTabSz="9142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defTabSz="9142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Fauja_Singh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de/search?hl=de&amp;rlz=1T4HPND_deDE310DE215&amp;q=jalandhar+indien&amp;stick=H4sIAAAAAAAAAGOovnz8BQMDAy8HsxKnfq6-gVFykmHW7SmJq73id6w9af956bbvrB75ad0cAL6LUFAqAAAA&amp;sa=X&amp;ei=bi4vUrCrH8HIhAeO5oHYAw&amp;ved=0CJ0BEJsTKAIwEg" TargetMode="External"/><Relationship Id="rId4" Type="http://schemas.openxmlformats.org/officeDocument/2006/relationships/hyperlink" Target="https://www.google.de/search?hl=de&amp;rlz=1T4HPND_deDE310DE215&amp;q=fauja+singh+geboren&amp;sa=X&amp;ei=bi4vUrCrH8HIhAeO5oHYAw&amp;ved=0CJwBEOgTKAEwE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4429132"/>
            <a:ext cx="1392262" cy="73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6929454" y="2551845"/>
            <a:ext cx="1927483" cy="1754310"/>
          </a:xfrm>
          <a:prstGeom prst="rect">
            <a:avLst/>
          </a:prstGeom>
          <a:solidFill>
            <a:srgbClr val="FFCC66"/>
          </a:solidFill>
        </p:spPr>
        <p:txBody>
          <a:bodyPr wrap="none" lIns="91424" tIns="45712" rIns="91424" bIns="45712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Akademiemitglied</a:t>
            </a:r>
          </a:p>
          <a:p>
            <a:pPr>
              <a:lnSpc>
                <a:spcPct val="150000"/>
              </a:lnSpc>
              <a:defRPr/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Prof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Prof. </a:t>
            </a: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Dr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sc.med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de-DE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Karl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Hecht</a:t>
            </a:r>
            <a:endParaRPr lang="de-DE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2" descr="M:\Familie\Lena und Karl\DSC_7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71612"/>
            <a:ext cx="6237786" cy="4142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hteck 9"/>
          <p:cNvSpPr/>
          <p:nvPr/>
        </p:nvSpPr>
        <p:spPr>
          <a:xfrm>
            <a:off x="214282" y="5715016"/>
            <a:ext cx="76438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Goldener Lebensabschnitt</a:t>
            </a:r>
            <a:endParaRPr lang="de-DE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00034" y="0"/>
            <a:ext cx="66768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54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Beim Älterwerden </a:t>
            </a:r>
          </a:p>
          <a:p>
            <a:pPr algn="ctr"/>
            <a:r>
              <a:rPr lang="de-DE" sz="54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	immer jung bleiben</a:t>
            </a:r>
            <a:endParaRPr lang="de-DE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57224" y="1571612"/>
            <a:ext cx="14287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*1934</a:t>
            </a:r>
          </a:p>
          <a:p>
            <a:pPr algn="ctr"/>
            <a:endParaRPr lang="de-DE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286380" y="1571612"/>
            <a:ext cx="14287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*1924</a:t>
            </a:r>
          </a:p>
          <a:p>
            <a:pPr algn="ctr"/>
            <a:endParaRPr lang="de-DE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33265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rgbClr val="FF0000"/>
                </a:solidFill>
              </a:rPr>
              <a:t>Langzeitanwendungen von </a:t>
            </a:r>
            <a:r>
              <a:rPr lang="de-DE" sz="3200" b="1" dirty="0" smtClean="0">
                <a:solidFill>
                  <a:srgbClr val="FF0000"/>
                </a:solidFill>
              </a:rPr>
              <a:t>SiO</a:t>
            </a:r>
            <a:r>
              <a:rPr lang="de-DE" sz="2400" b="1" dirty="0" smtClean="0">
                <a:solidFill>
                  <a:srgbClr val="FF0000"/>
                </a:solidFill>
              </a:rPr>
              <a:t>2-</a:t>
            </a:r>
            <a:r>
              <a:rPr lang="de-DE" sz="3200" b="1" dirty="0" smtClean="0">
                <a:solidFill>
                  <a:srgbClr val="FF0000"/>
                </a:solidFill>
              </a:rPr>
              <a:t> reichen </a:t>
            </a:r>
            <a:r>
              <a:rPr lang="de-DE" sz="3200" b="1" dirty="0" err="1" smtClean="0">
                <a:solidFill>
                  <a:srgbClr val="FF0000"/>
                </a:solidFill>
              </a:rPr>
              <a:t>Zeolith</a:t>
            </a:r>
            <a:r>
              <a:rPr lang="de-DE" sz="3200" b="1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de-DE" sz="3200" b="1" dirty="0" smtClean="0">
                <a:solidFill>
                  <a:srgbClr val="FF0000"/>
                </a:solidFill>
              </a:rPr>
              <a:t>hoher </a:t>
            </a:r>
            <a:r>
              <a:rPr lang="de-DE" sz="3200" b="1" dirty="0" err="1" smtClean="0">
                <a:solidFill>
                  <a:srgbClr val="FF0000"/>
                </a:solidFill>
              </a:rPr>
              <a:t>Siliziumlevel</a:t>
            </a:r>
            <a:r>
              <a:rPr lang="de-DE" sz="3200" b="1" dirty="0" smtClean="0">
                <a:solidFill>
                  <a:srgbClr val="FF0000"/>
                </a:solidFill>
              </a:rPr>
              <a:t> im Blut</a:t>
            </a:r>
            <a:endParaRPr lang="de-DE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/>
        </p:nvGraphicFramePr>
        <p:xfrm>
          <a:off x="214283" y="2071678"/>
          <a:ext cx="8643997" cy="3330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7422"/>
                <a:gridCol w="619151"/>
                <a:gridCol w="666764"/>
                <a:gridCol w="714380"/>
                <a:gridCol w="714380"/>
                <a:gridCol w="714380"/>
                <a:gridCol w="714380"/>
                <a:gridCol w="714380"/>
                <a:gridCol w="714380"/>
                <a:gridCol w="714380"/>
              </a:tblGrid>
              <a:tr h="714380">
                <a:tc>
                  <a:txBody>
                    <a:bodyPr/>
                    <a:lstStyle/>
                    <a:p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VP </a:t>
                      </a:r>
                      <a:r>
                        <a:rPr lang="de-DE" sz="2000" b="1" dirty="0" err="1" smtClean="0">
                          <a:solidFill>
                            <a:schemeClr val="tx1"/>
                          </a:solidFill>
                        </a:rPr>
                        <a:t>Nr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7222">
                <a:tc>
                  <a:txBody>
                    <a:bodyPr/>
                    <a:lstStyle/>
                    <a:p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Sex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7222">
                <a:tc>
                  <a:txBody>
                    <a:bodyPr/>
                    <a:lstStyle/>
                    <a:p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Alter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79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89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7222">
                <a:tc>
                  <a:txBody>
                    <a:bodyPr/>
                    <a:lstStyle/>
                    <a:p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Dauer der </a:t>
                      </a:r>
                      <a:r>
                        <a:rPr lang="de-DE" sz="2000" b="1" dirty="0" err="1" smtClean="0">
                          <a:solidFill>
                            <a:schemeClr val="tx1"/>
                          </a:solidFill>
                        </a:rPr>
                        <a:t>Zeolith-einnahme</a:t>
                      </a:r>
                      <a:r>
                        <a:rPr lang="de-DE" sz="2000" b="1" baseline="0" dirty="0" smtClean="0">
                          <a:solidFill>
                            <a:schemeClr val="tx1"/>
                          </a:solidFill>
                        </a:rPr>
                        <a:t> in Jahren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0888">
                <a:tc>
                  <a:txBody>
                    <a:bodyPr/>
                    <a:lstStyle/>
                    <a:p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Si-Blut</a:t>
                      </a:r>
                    </a:p>
                    <a:p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&gt;190µg/l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451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580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509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576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596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362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354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362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374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Proteinsynthese</a:t>
            </a:r>
            <a:br>
              <a:rPr lang="de-DE" sz="2800" b="1" dirty="0" smtClean="0">
                <a:solidFill>
                  <a:srgbClr val="FF0000"/>
                </a:solidFill>
              </a:rPr>
            </a:br>
            <a:r>
              <a:rPr lang="de-DE" sz="2800" b="1" dirty="0" smtClean="0">
                <a:solidFill>
                  <a:srgbClr val="FF0000"/>
                </a:solidFill>
              </a:rPr>
              <a:t>Integration des kolloidalen SiO2</a:t>
            </a:r>
            <a:br>
              <a:rPr lang="de-DE" sz="2800" b="1" dirty="0" smtClean="0">
                <a:solidFill>
                  <a:srgbClr val="FF0000"/>
                </a:solidFill>
              </a:rPr>
            </a:br>
            <a:r>
              <a:rPr lang="de-DE" sz="2800" b="1" dirty="0" smtClean="0">
                <a:solidFill>
                  <a:srgbClr val="FF0000"/>
                </a:solidFill>
              </a:rPr>
              <a:t>in das kolloidale Blut- und Bindegewebe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643050"/>
            <a:ext cx="750096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15.05.2013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E378-DFC7-4C83-A8D0-61FC0DC24612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 Karl Hecht</a:t>
            </a:r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42910" y="4071942"/>
            <a:ext cx="7672678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800" dirty="0" smtClean="0"/>
              <a:t>Reparatur der Zellen (</a:t>
            </a:r>
            <a:r>
              <a:rPr lang="de-DE" sz="2800" dirty="0" err="1" smtClean="0"/>
              <a:t>Carlisle</a:t>
            </a:r>
            <a:r>
              <a:rPr lang="de-DE" sz="2800" dirty="0" smtClean="0"/>
              <a:t> </a:t>
            </a:r>
            <a:r>
              <a:rPr lang="de-DE" sz="2800" dirty="0" smtClean="0"/>
              <a:t>1986)</a:t>
            </a:r>
          </a:p>
          <a:p>
            <a:r>
              <a:rPr lang="de-DE" sz="2800" dirty="0" smtClean="0"/>
              <a:t>Erneuerung des Bindegewebes (</a:t>
            </a:r>
            <a:r>
              <a:rPr lang="de-DE" sz="2800" dirty="0" err="1" smtClean="0"/>
              <a:t>Carlisle</a:t>
            </a:r>
            <a:r>
              <a:rPr lang="de-DE" sz="2800" dirty="0" smtClean="0"/>
              <a:t> </a:t>
            </a:r>
            <a:r>
              <a:rPr lang="de-DE" sz="2800" dirty="0" smtClean="0"/>
              <a:t>1986)</a:t>
            </a:r>
          </a:p>
          <a:p>
            <a:r>
              <a:rPr lang="de-DE" sz="2800" dirty="0" smtClean="0"/>
              <a:t>Verhinderung der Osteoporose  (</a:t>
            </a:r>
            <a:r>
              <a:rPr lang="de-DE" sz="2800" dirty="0" err="1" smtClean="0"/>
              <a:t>Jugdaohsing</a:t>
            </a:r>
            <a:r>
              <a:rPr lang="de-DE" sz="2800" dirty="0" smtClean="0"/>
              <a:t> 2007)</a:t>
            </a:r>
          </a:p>
          <a:p>
            <a:r>
              <a:rPr lang="de-DE" sz="2800" dirty="0" smtClean="0"/>
              <a:t>Verjüngung des Gewebes (</a:t>
            </a:r>
            <a:r>
              <a:rPr lang="de-DE" sz="2800" dirty="0" err="1" smtClean="0"/>
              <a:t>Carlisle</a:t>
            </a:r>
            <a:r>
              <a:rPr lang="de-DE" sz="2800" dirty="0" smtClean="0"/>
              <a:t> 1986)</a:t>
            </a:r>
            <a:endParaRPr lang="de-DE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29190" y="274638"/>
            <a:ext cx="4214810" cy="6154758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Harry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100" dirty="0" smtClean="0"/>
              <a:t>06.12.2012</a:t>
            </a:r>
            <a:br>
              <a:rPr lang="de-DE" sz="3100" dirty="0" smtClean="0"/>
            </a:br>
            <a:r>
              <a:rPr lang="de-DE" sz="3100" dirty="0" smtClean="0"/>
              <a:t>90. Geburtstag</a:t>
            </a:r>
            <a:br>
              <a:rPr lang="de-DE" sz="3100" dirty="0" smtClean="0"/>
            </a:br>
            <a:r>
              <a:rPr lang="de-DE" sz="3100" dirty="0" smtClean="0"/>
              <a:t>nach &gt; 6 Jahren</a:t>
            </a:r>
            <a:br>
              <a:rPr lang="de-DE" sz="3100" dirty="0" smtClean="0"/>
            </a:br>
            <a:r>
              <a:rPr lang="de-DE" sz="3100" dirty="0" smtClean="0"/>
              <a:t>täglicher Einnahme</a:t>
            </a:r>
            <a:br>
              <a:rPr lang="de-DE" sz="3100" dirty="0" smtClean="0"/>
            </a:br>
            <a:r>
              <a:rPr lang="de-DE" sz="3100" dirty="0" smtClean="0"/>
              <a:t>von  </a:t>
            </a:r>
            <a:r>
              <a:rPr lang="de-DE" sz="3100" dirty="0" err="1" smtClean="0"/>
              <a:t>siliziumreichen</a:t>
            </a:r>
            <a:r>
              <a:rPr lang="de-DE" sz="3100" dirty="0" smtClean="0"/>
              <a:t> </a:t>
            </a:r>
            <a:r>
              <a:rPr lang="de-DE" sz="3100" dirty="0" err="1" smtClean="0"/>
              <a:t>Zeolith</a:t>
            </a:r>
            <a:r>
              <a:rPr lang="de-DE" sz="3100" dirty="0" smtClean="0"/>
              <a:t/>
            </a:r>
            <a:br>
              <a:rPr lang="de-DE" sz="3100" dirty="0" smtClean="0"/>
            </a:br>
            <a:r>
              <a:rPr lang="de-DE" sz="3100" dirty="0" smtClean="0"/>
              <a:t>2007: Blasentumor – OP 2008: Darmtumor OP</a:t>
            </a:r>
            <a:br>
              <a:rPr lang="de-DE" sz="3100" dirty="0" smtClean="0"/>
            </a:br>
            <a:r>
              <a:rPr lang="de-DE" sz="3100" dirty="0" smtClean="0"/>
              <a:t>keine Chemotherapie</a:t>
            </a:r>
            <a:br>
              <a:rPr lang="de-DE" sz="3100" dirty="0" smtClean="0"/>
            </a:br>
            <a:r>
              <a:rPr lang="de-DE" sz="3100" dirty="0" smtClean="0"/>
              <a:t>keine Strahlentherapie</a:t>
            </a:r>
            <a:br>
              <a:rPr lang="de-DE" sz="3100" dirty="0" smtClean="0"/>
            </a:br>
            <a:r>
              <a:rPr lang="de-DE" sz="3100" dirty="0" smtClean="0"/>
              <a:t>Laborbefunde April 2013</a:t>
            </a:r>
            <a:br>
              <a:rPr lang="de-DE" sz="3100" dirty="0" smtClean="0"/>
            </a:br>
            <a:r>
              <a:rPr lang="de-DE" sz="3100" dirty="0" smtClean="0"/>
              <a:t>Mai 2013</a:t>
            </a:r>
            <a:br>
              <a:rPr lang="de-DE" sz="3100" dirty="0" smtClean="0"/>
            </a:br>
            <a:r>
              <a:rPr lang="de-DE" sz="3100" b="1" u="sng" dirty="0" smtClean="0">
                <a:solidFill>
                  <a:srgbClr val="FF0000"/>
                </a:solidFill>
              </a:rPr>
              <a:t>Normal!!!</a:t>
            </a:r>
            <a:endParaRPr lang="de-DE" sz="3100" b="1" u="sng" dirty="0">
              <a:solidFill>
                <a:srgbClr val="FF0000"/>
              </a:solidFill>
            </a:endParaRPr>
          </a:p>
        </p:txBody>
      </p:sp>
      <p:pic>
        <p:nvPicPr>
          <p:cNvPr id="4098" name="Picture 2" descr="F:\Januar 2013\CIMG5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40045" y="754327"/>
            <a:ext cx="6034617" cy="4525963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0" y="6000768"/>
            <a:ext cx="76438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de-DE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Goldener Lebensabschnitt</a:t>
            </a:r>
            <a:endParaRPr lang="de-DE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noFill/>
        </p:spPr>
        <p:txBody>
          <a:bodyPr>
            <a:normAutofit fontScale="90000"/>
          </a:bodyPr>
          <a:lstStyle/>
          <a:p>
            <a:r>
              <a:rPr lang="de-DE" dirty="0" smtClean="0"/>
              <a:t>Das Naturgesetz Werden–Sein-Vergehen</a:t>
            </a:r>
            <a:endParaRPr lang="de-DE" dirty="0"/>
          </a:p>
        </p:txBody>
      </p:sp>
      <p:pic>
        <p:nvPicPr>
          <p:cNvPr id="4" name="Inhaltsplatzhalter 3" descr="Lebensverlauf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48114"/>
            <a:ext cx="8229600" cy="4481282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cxnSp>
        <p:nvCxnSpPr>
          <p:cNvPr id="8" name="Gerade Verbindung 7"/>
          <p:cNvCxnSpPr/>
          <p:nvPr/>
        </p:nvCxnSpPr>
        <p:spPr>
          <a:xfrm rot="5400000">
            <a:off x="4107653" y="3893347"/>
            <a:ext cx="521497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858016" y="1000108"/>
            <a:ext cx="2285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Angst alt zu werden?</a:t>
            </a:r>
          </a:p>
          <a:p>
            <a:r>
              <a:rPr lang="de-DE" sz="2000" b="1" dirty="0" smtClean="0">
                <a:solidFill>
                  <a:srgbClr val="FF0000"/>
                </a:solidFill>
              </a:rPr>
              <a:t>Goldener </a:t>
            </a:r>
          </a:p>
          <a:p>
            <a:r>
              <a:rPr lang="de-DE" sz="2000" b="1" dirty="0" smtClean="0">
                <a:solidFill>
                  <a:srgbClr val="FF0000"/>
                </a:solidFill>
              </a:rPr>
              <a:t>Lebensabschnitt?</a:t>
            </a:r>
            <a:endParaRPr lang="de-DE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de-DE" dirty="0" smtClean="0"/>
              <a:t>Die Angst bringt den Menschen um</a:t>
            </a:r>
            <a:br>
              <a:rPr lang="de-DE" dirty="0" smtClean="0"/>
            </a:br>
            <a:r>
              <a:rPr lang="de-DE" sz="2200" dirty="0" smtClean="0"/>
              <a:t>(Lipton 2007)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4525963"/>
          </a:xfrm>
        </p:spPr>
        <p:txBody>
          <a:bodyPr/>
          <a:lstStyle/>
          <a:p>
            <a:pPr>
              <a:buNone/>
            </a:pPr>
            <a:r>
              <a:rPr lang="de-DE" u="sng" dirty="0" smtClean="0"/>
              <a:t>Arabische Geschichte:</a:t>
            </a:r>
          </a:p>
          <a:p>
            <a:pPr>
              <a:buNone/>
            </a:pPr>
            <a:r>
              <a:rPr lang="de-DE" dirty="0" smtClean="0"/>
              <a:t>Dem Tod wird vorgeworfen zu viele Menschen</a:t>
            </a:r>
          </a:p>
          <a:p>
            <a:pPr>
              <a:buNone/>
            </a:pPr>
            <a:r>
              <a:rPr lang="de-DE" dirty="0" smtClean="0"/>
              <a:t>sterben zu lassen.</a:t>
            </a:r>
          </a:p>
          <a:p>
            <a:pPr>
              <a:buNone/>
            </a:pPr>
            <a:r>
              <a:rPr lang="de-DE" dirty="0" smtClean="0"/>
              <a:t>Er antwortet darauf:</a:t>
            </a:r>
          </a:p>
          <a:p>
            <a:pPr>
              <a:buNone/>
            </a:pPr>
            <a:r>
              <a:rPr lang="de-DE" i="1" dirty="0" smtClean="0"/>
              <a:t>„Ich habe auf Gottes Geheiß 44 Menschen sterben</a:t>
            </a:r>
          </a:p>
          <a:p>
            <a:pPr>
              <a:buNone/>
            </a:pPr>
            <a:r>
              <a:rPr lang="de-DE" i="1" dirty="0" smtClean="0"/>
              <a:t>lassen.</a:t>
            </a:r>
          </a:p>
          <a:p>
            <a:pPr>
              <a:buNone/>
            </a:pPr>
            <a:r>
              <a:rPr lang="de-DE" i="1" dirty="0" smtClean="0"/>
              <a:t>Aber die Angst hat 4400 Menschen umgebracht!“</a:t>
            </a:r>
            <a:endParaRPr lang="de-DE" i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857232"/>
            <a:ext cx="9144000" cy="667788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de-DE" sz="3600" dirty="0" smtClean="0"/>
              <a:t>Krankes Altern = unnatürliches Altern</a:t>
            </a:r>
            <a:endParaRPr lang="de-DE" sz="3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800" y="1716464"/>
            <a:ext cx="80844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6215074" y="3571876"/>
            <a:ext cx="2786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Körperlicher und geistig- emotioneller Abbau und  Zerfall</a:t>
            </a:r>
          </a:p>
          <a:p>
            <a:r>
              <a:rPr lang="de-DE" sz="2400" dirty="0" smtClean="0"/>
              <a:t>Pflegebedürftigkeit</a:t>
            </a:r>
            <a:endParaRPr lang="de-DE" sz="2400" dirty="0"/>
          </a:p>
        </p:txBody>
      </p:sp>
      <p:cxnSp>
        <p:nvCxnSpPr>
          <p:cNvPr id="9" name="Gerade Verbindung 8"/>
          <p:cNvCxnSpPr/>
          <p:nvPr/>
        </p:nvCxnSpPr>
        <p:spPr>
          <a:xfrm rot="5400000">
            <a:off x="4287042" y="3642520"/>
            <a:ext cx="3857652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noFill/>
        </p:spPr>
        <p:txBody>
          <a:bodyPr>
            <a:normAutofit/>
          </a:bodyPr>
          <a:lstStyle/>
          <a:p>
            <a:r>
              <a:rPr lang="de-DE" sz="3600" dirty="0" smtClean="0"/>
              <a:t>Gesundes Älterwerden</a:t>
            </a:r>
            <a:endParaRPr lang="de-DE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449787" y="-10498"/>
            <a:ext cx="4174192" cy="819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grpSp>
        <p:nvGrpSpPr>
          <p:cNvPr id="16" name="Gruppieren 15"/>
          <p:cNvGrpSpPr/>
          <p:nvPr/>
        </p:nvGrpSpPr>
        <p:grpSpPr>
          <a:xfrm>
            <a:off x="917218" y="1285860"/>
            <a:ext cx="7655310" cy="4705309"/>
            <a:chOff x="917218" y="1285860"/>
            <a:chExt cx="7655310" cy="4705309"/>
          </a:xfrm>
        </p:grpSpPr>
        <p:sp>
          <p:nvSpPr>
            <p:cNvPr id="5" name="Textfeld 4"/>
            <p:cNvSpPr txBox="1"/>
            <p:nvPr/>
          </p:nvSpPr>
          <p:spPr>
            <a:xfrm>
              <a:off x="917218" y="1285860"/>
              <a:ext cx="7309533" cy="523204"/>
            </a:xfrm>
            <a:prstGeom prst="rect">
              <a:avLst/>
            </a:prstGeom>
            <a:noFill/>
          </p:spPr>
          <p:txBody>
            <a:bodyPr wrap="none" lIns="91424" tIns="45712" rIns="91424" bIns="45712" rtlCol="0">
              <a:spAutoFit/>
            </a:bodyPr>
            <a:lstStyle/>
            <a:p>
              <a:r>
                <a:rPr lang="de-DE" sz="2800" dirty="0" smtClean="0">
                  <a:solidFill>
                    <a:srgbClr val="FF0000"/>
                  </a:solidFill>
                </a:rPr>
                <a:t>Wenn die Körperkraft nachlässt erblüht der Geist</a:t>
              </a:r>
              <a:endParaRPr lang="de-DE" sz="28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357554" y="4000504"/>
              <a:ext cx="8320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/>
                <a:t>Reife</a:t>
              </a:r>
              <a:endParaRPr lang="de-DE" sz="2400" b="1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286380" y="3929066"/>
              <a:ext cx="3286148" cy="20621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 sz="1200" b="1" dirty="0" smtClean="0"/>
            </a:p>
            <a:p>
              <a:r>
                <a:rPr lang="de-DE" sz="2000" b="1" dirty="0" smtClean="0"/>
                <a:t>Nachlassen der körperlichen Kräfte</a:t>
              </a:r>
            </a:p>
            <a:p>
              <a:endParaRPr lang="de-DE" sz="2000" b="1" dirty="0" smtClean="0"/>
            </a:p>
            <a:p>
              <a:endParaRPr lang="de-DE" sz="1600" dirty="0" smtClean="0"/>
            </a:p>
            <a:p>
              <a:r>
                <a:rPr lang="de-DE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Goldenen Lebensabschnitt gestalten und erleben</a:t>
              </a:r>
              <a:endParaRPr lang="de-DE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0" name="Gerade Verbindung 9"/>
            <p:cNvCxnSpPr/>
            <p:nvPr/>
          </p:nvCxnSpPr>
          <p:spPr>
            <a:xfrm rot="5400000">
              <a:off x="3358348" y="3999710"/>
              <a:ext cx="3857652" cy="158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/>
            <p:cNvCxnSpPr/>
            <p:nvPr/>
          </p:nvCxnSpPr>
          <p:spPr>
            <a:xfrm>
              <a:off x="5286380" y="3786190"/>
              <a:ext cx="1928826" cy="1428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5786" y="142852"/>
            <a:ext cx="4429156" cy="1143000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6">
                    <a:lumMod val="75000"/>
                  </a:schemeClr>
                </a:solidFill>
              </a:rPr>
              <a:t>Linus Pauling</a:t>
            </a:r>
            <a:endParaRPr lang="de-DE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nhaltsplatzhalter 5" descr="220px-Paul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000108"/>
            <a:ext cx="2857520" cy="439019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76602" y="5500702"/>
            <a:ext cx="3989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geboren am 28. Februar 1901 in Portland/Oregon</a:t>
            </a:r>
          </a:p>
          <a:p>
            <a:r>
              <a:rPr lang="de-DE" sz="1400" dirty="0" smtClean="0"/>
              <a:t>gestorben am 19. August 1994 in Big </a:t>
            </a:r>
            <a:r>
              <a:rPr lang="de-DE" sz="1400" dirty="0" err="1" smtClean="0"/>
              <a:t>Sur</a:t>
            </a:r>
            <a:r>
              <a:rPr lang="de-DE" sz="1400" dirty="0" smtClean="0"/>
              <a:t>/Kalifornien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4572000" y="2875002"/>
            <a:ext cx="38691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Nobelpreis für Chemie (1954)</a:t>
            </a:r>
          </a:p>
          <a:p>
            <a:r>
              <a:rPr lang="de-DE" sz="2400" dirty="0" smtClean="0"/>
              <a:t>Friedensnobelpreis (1962)</a:t>
            </a:r>
          </a:p>
          <a:p>
            <a:r>
              <a:rPr lang="de-DE" dirty="0" smtClean="0"/>
              <a:t>(gegen Kernwaffenversuche)</a:t>
            </a:r>
            <a:endParaRPr lang="de-DE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857224" y="1071546"/>
            <a:ext cx="6382195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Mit 93 Jahren</a:t>
            </a:r>
          </a:p>
          <a:p>
            <a:pPr algn="ctr">
              <a:lnSpc>
                <a:spcPct val="150000"/>
              </a:lnSpc>
            </a:pPr>
            <a:r>
              <a:rPr lang="de-DE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– Verteidigung der Doktorarbeit</a:t>
            </a:r>
          </a:p>
          <a:p>
            <a:pPr algn="ctr">
              <a:lnSpc>
                <a:spcPct val="150000"/>
              </a:lnSpc>
            </a:pPr>
            <a:r>
              <a:rPr lang="de-DE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an der englischen</a:t>
            </a:r>
          </a:p>
          <a:p>
            <a:pPr algn="ctr">
              <a:lnSpc>
                <a:spcPct val="150000"/>
              </a:lnSpc>
            </a:pPr>
            <a:r>
              <a:rPr lang="de-DE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Brunel – Universität 2004</a:t>
            </a:r>
          </a:p>
          <a:p>
            <a:pPr algn="ctr">
              <a:lnSpc>
                <a:spcPct val="150000"/>
              </a:lnSpc>
            </a:pPr>
            <a:r>
              <a:rPr lang="de-DE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Vikar Edgar </a:t>
            </a:r>
            <a:r>
              <a:rPr lang="de-DE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Dowse</a:t>
            </a:r>
            <a:endParaRPr lang="de-DE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21715" y="-1607833"/>
            <a:ext cx="4500570" cy="771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857224" y="4572008"/>
            <a:ext cx="7983692" cy="181586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de-DE" sz="2800" dirty="0" smtClean="0"/>
              <a:t>Sechs sportliche Herren im </a:t>
            </a:r>
            <a:r>
              <a:rPr lang="de-DE" sz="2800" b="1" i="1" dirty="0" smtClean="0">
                <a:solidFill>
                  <a:schemeClr val="accent6">
                    <a:lumMod val="50000"/>
                  </a:schemeClr>
                </a:solidFill>
              </a:rPr>
              <a:t>goldenen Lebensabschnitt</a:t>
            </a:r>
          </a:p>
          <a:p>
            <a:r>
              <a:rPr lang="de-DE" sz="2800" dirty="0" smtClean="0"/>
              <a:t>Gesamtalter:  </a:t>
            </a:r>
            <a:r>
              <a:rPr lang="de-DE" sz="2800" b="1" dirty="0" smtClean="0">
                <a:solidFill>
                  <a:srgbClr val="FF0000"/>
                </a:solidFill>
              </a:rPr>
              <a:t>518 Jahre   </a:t>
            </a:r>
            <a:r>
              <a:rPr lang="de-DE" sz="2800" u="sng" dirty="0" smtClean="0"/>
              <a:t>85 - 92 Jahre</a:t>
            </a:r>
          </a:p>
          <a:p>
            <a:r>
              <a:rPr lang="de-DE" sz="2800" dirty="0" smtClean="0"/>
              <a:t>Jeden Morgen 1 – 2 Stunden wandern</a:t>
            </a:r>
          </a:p>
          <a:p>
            <a:r>
              <a:rPr lang="de-DE" sz="2800" dirty="0" err="1" smtClean="0"/>
              <a:t>NaturMed</a:t>
            </a:r>
            <a:r>
              <a:rPr lang="de-DE" sz="2800" dirty="0" smtClean="0"/>
              <a:t> </a:t>
            </a:r>
            <a:r>
              <a:rPr lang="de-DE" sz="2800" dirty="0" err="1" smtClean="0"/>
              <a:t>Davutlar</a:t>
            </a:r>
            <a:r>
              <a:rPr lang="de-DE" sz="2800" dirty="0" smtClean="0"/>
              <a:t>/Türkei</a:t>
            </a:r>
            <a:endParaRPr lang="de-DE" sz="2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Hebe  Göttin der ewigen Jugend</a:t>
            </a:r>
            <a:endParaRPr lang="de-DE" dirty="0"/>
          </a:p>
        </p:txBody>
      </p:sp>
      <p:pic>
        <p:nvPicPr>
          <p:cNvPr id="6" name="Inhaltsplatzhalter 5" descr="ME0000113501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7" y="1285861"/>
            <a:ext cx="2604943" cy="4525963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857224" y="5857892"/>
            <a:ext cx="2481737" cy="40009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de-DE" sz="1000" dirty="0" err="1" smtClean="0"/>
              <a:t>Skluptur</a:t>
            </a:r>
            <a:r>
              <a:rPr lang="de-DE" sz="1000" dirty="0" smtClean="0"/>
              <a:t> der Hebe von Canova</a:t>
            </a:r>
          </a:p>
          <a:p>
            <a:r>
              <a:rPr lang="de-DE" sz="1000" dirty="0" smtClean="0"/>
              <a:t> (1800 – 1805, Eremitage, Sankt Petersburg)</a:t>
            </a:r>
            <a:endParaRPr lang="de-DE" sz="1000" dirty="0"/>
          </a:p>
        </p:txBody>
      </p:sp>
      <p:sp>
        <p:nvSpPr>
          <p:cNvPr id="8" name="Textfeld 7"/>
          <p:cNvSpPr txBox="1"/>
          <p:nvPr/>
        </p:nvSpPr>
        <p:spPr>
          <a:xfrm>
            <a:off x="3929058" y="1643050"/>
            <a:ext cx="3713100" cy="1384978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de-DE" sz="2800" dirty="0" smtClean="0"/>
              <a:t>Hebe hatte die Macht</a:t>
            </a:r>
          </a:p>
          <a:p>
            <a:r>
              <a:rPr lang="de-DE" sz="2800" dirty="0" smtClean="0"/>
              <a:t>Menschen neue Jugend </a:t>
            </a:r>
          </a:p>
          <a:p>
            <a:r>
              <a:rPr lang="de-DE" sz="2800" dirty="0" smtClean="0"/>
              <a:t>zu schenken.</a:t>
            </a:r>
            <a:endParaRPr lang="de-DE" sz="2800" dirty="0"/>
          </a:p>
        </p:txBody>
      </p:sp>
      <p:sp>
        <p:nvSpPr>
          <p:cNvPr id="9" name="Textfeld 8"/>
          <p:cNvSpPr txBox="1"/>
          <p:nvPr/>
        </p:nvSpPr>
        <p:spPr>
          <a:xfrm flipH="1">
            <a:off x="928663" y="6286520"/>
            <a:ext cx="3883371" cy="24620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 err="1" smtClean="0"/>
              <a:t>Wikipedia</a:t>
            </a:r>
            <a:endParaRPr lang="de-DE" sz="1000" dirty="0"/>
          </a:p>
        </p:txBody>
      </p:sp>
      <p:sp>
        <p:nvSpPr>
          <p:cNvPr id="10" name="Textfeld 9"/>
          <p:cNvSpPr txBox="1"/>
          <p:nvPr/>
        </p:nvSpPr>
        <p:spPr>
          <a:xfrm>
            <a:off x="4000497" y="3714752"/>
            <a:ext cx="4906375" cy="1384978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de-DE" sz="2800" dirty="0" smtClean="0"/>
              <a:t>Gibt es heute auch eine</a:t>
            </a:r>
          </a:p>
          <a:p>
            <a:r>
              <a:rPr lang="de-DE" sz="2800" dirty="0" smtClean="0"/>
              <a:t>derartige Göttin?</a:t>
            </a:r>
          </a:p>
          <a:p>
            <a:r>
              <a:rPr lang="de-DE" sz="2800" dirty="0" smtClean="0"/>
              <a:t>Nein! Aber es gibt Kosmonauten</a:t>
            </a:r>
            <a:endParaRPr lang="de-DE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643998" cy="1143000"/>
          </a:xfrm>
        </p:spPr>
        <p:txBody>
          <a:bodyPr>
            <a:normAutofit/>
          </a:bodyPr>
          <a:lstStyle/>
          <a:p>
            <a:r>
              <a:rPr lang="de-DE" sz="2400" b="1" dirty="0" smtClean="0"/>
              <a:t>Der älteste Marathonläufer</a:t>
            </a:r>
            <a:br>
              <a:rPr lang="de-DE" sz="2400" b="1" dirty="0" smtClean="0"/>
            </a:br>
            <a:r>
              <a:rPr lang="de-DE" sz="2400" b="1" dirty="0" smtClean="0"/>
              <a:t>2003: 42 km in 5 Stunden und 20 Minuten</a:t>
            </a:r>
            <a:endParaRPr lang="de-DE" sz="2400" b="1" dirty="0"/>
          </a:p>
        </p:txBody>
      </p:sp>
      <p:pic>
        <p:nvPicPr>
          <p:cNvPr id="6" name="Inhaltsplatzhalter 5" descr="fauja_sing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1612"/>
            <a:ext cx="3175000" cy="422910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3500430" y="1767149"/>
            <a:ext cx="4929190" cy="444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2218" tIns="20631" rIns="22218" bIns="206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5400" b="1" i="0" u="none" strike="noStrike" cap="none" normalizeH="0" baseline="0" dirty="0" err="1" smtClean="0">
                <a:ln>
                  <a:noFill/>
                </a:ln>
                <a:solidFill>
                  <a:srgbClr val="FF9933"/>
                </a:solidFill>
                <a:effectLst/>
                <a:latin typeface="Arial" pitchFamily="34" charset="0"/>
              </a:rPr>
              <a:t>Fauja</a:t>
            </a:r>
            <a:r>
              <a:rPr kumimoji="0" lang="de-DE" sz="5400" b="1" i="0" u="none" strike="noStrike" cap="none" normalizeH="0" baseline="0" dirty="0" smtClean="0">
                <a:ln>
                  <a:noFill/>
                </a:ln>
                <a:solidFill>
                  <a:srgbClr val="FF9933"/>
                </a:solidFill>
                <a:effectLst/>
                <a:latin typeface="Arial" pitchFamily="34" charset="0"/>
              </a:rPr>
              <a:t> Singh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20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</a:rPr>
              <a:t>Fauja</a:t>
            </a:r>
            <a:r>
              <a:rPr kumimoji="0" lang="de-DE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 Singh ist ein britisch-indischer Läufer. Er ist der älteste Langstreckenläufer der Welt und absolvierte als erster Hundertjähriger einen Marathon. Im Februar 2013 beendete er seine Laufkarriere. </a:t>
            </a:r>
            <a:endParaRPr kumimoji="0" lang="de-DE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2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</a:rPr>
              <a:t>Quelle:</a:t>
            </a:r>
            <a:r>
              <a:rPr kumimoji="0" lang="de-DE" sz="12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hlinkClick r:id="rId3"/>
              </a:rPr>
              <a:t>Wikipedia</a:t>
            </a:r>
            <a:endParaRPr kumimoji="0" lang="de-DE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hlinkClick r:id="rId4"/>
              </a:rPr>
              <a:t>Geboren</a:t>
            </a:r>
            <a:r>
              <a:rPr kumimoji="0" lang="de-DE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: 1. April 1911 (Alter 102), </a:t>
            </a:r>
            <a:r>
              <a:rPr kumimoji="0" lang="de-DE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hlinkClick r:id="rId5"/>
              </a:rPr>
              <a:t>Jalandhar, Indien</a:t>
            </a:r>
            <a:endParaRPr kumimoji="0" lang="de-DE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uvenalisierung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14314"/>
            <a:ext cx="478631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Antiaging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9725" y="2143126"/>
            <a:ext cx="3081338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711200" y="4286250"/>
            <a:ext cx="3860800" cy="193897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600" b="1" dirty="0" err="1" smtClean="0">
                <a:latin typeface="Calibri" pitchFamily="34" charset="0"/>
              </a:rPr>
              <a:t>Juvenalisierung</a:t>
            </a:r>
            <a:r>
              <a:rPr lang="de-DE" sz="3600" b="1" dirty="0" smtClean="0">
                <a:latin typeface="Calibri" pitchFamily="34" charset="0"/>
              </a:rPr>
              <a:t>: </a:t>
            </a:r>
            <a:r>
              <a:rPr lang="de-DE" sz="4400" b="1" dirty="0" smtClean="0">
                <a:solidFill>
                  <a:srgbClr val="00B050"/>
                </a:solidFill>
                <a:latin typeface="Calibri" pitchFamily="34" charset="0"/>
              </a:rPr>
              <a:t>JA</a:t>
            </a:r>
            <a:endParaRPr lang="de-DE" sz="4400" b="1" dirty="0">
              <a:solidFill>
                <a:srgbClr val="00B050"/>
              </a:solidFill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3600" b="1" dirty="0">
                <a:latin typeface="Calibri" pitchFamily="34" charset="0"/>
              </a:rPr>
              <a:t>Eustress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4857750" y="428625"/>
            <a:ext cx="3929092" cy="175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600" b="1" dirty="0" err="1" smtClean="0">
                <a:latin typeface="Calibri" pitchFamily="34" charset="0"/>
              </a:rPr>
              <a:t>Antiaging</a:t>
            </a:r>
            <a:r>
              <a:rPr lang="de-DE" sz="3600" b="1" dirty="0" smtClean="0">
                <a:latin typeface="Calibri" pitchFamily="34" charset="0"/>
              </a:rPr>
              <a:t>: </a:t>
            </a:r>
            <a:r>
              <a:rPr lang="de-DE" sz="3600" b="1" dirty="0" smtClean="0">
                <a:solidFill>
                  <a:srgbClr val="FF0000"/>
                </a:solidFill>
                <a:latin typeface="Calibri" pitchFamily="34" charset="0"/>
              </a:rPr>
              <a:t>NEIN</a:t>
            </a:r>
            <a:endParaRPr lang="de-DE" sz="36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3600" b="1" dirty="0" err="1">
                <a:latin typeface="Calibri" pitchFamily="34" charset="0"/>
              </a:rPr>
              <a:t>Dysstress</a:t>
            </a:r>
            <a:endParaRPr lang="de-DE" sz="3600" dirty="0">
              <a:latin typeface="Calibri" pitchFamily="34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75D970-A26F-4143-A5E1-C9E966CD9951}" type="slidenum">
              <a:rPr lang="de-DE"/>
              <a:pPr>
                <a:defRPr/>
              </a:pPr>
              <a:t>21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em. Prof. Dr. med. habil. Karl Hecht</a:t>
            </a:r>
            <a:endParaRPr lang="de-DE"/>
          </a:p>
        </p:txBody>
      </p:sp>
      <p:cxnSp>
        <p:nvCxnSpPr>
          <p:cNvPr id="12" name="Gerade Verbindung 11"/>
          <p:cNvCxnSpPr/>
          <p:nvPr/>
        </p:nvCxnSpPr>
        <p:spPr>
          <a:xfrm rot="5400000">
            <a:off x="1928813" y="3357563"/>
            <a:ext cx="5929313" cy="714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0" y="3429000"/>
            <a:ext cx="4786346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C000"/>
                </a:solidFill>
              </a:rPr>
              <a:t>Goldenen Lebensabschnitt gestalten</a:t>
            </a:r>
            <a:endParaRPr lang="de-DE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0000">
            <a:off x="237100" y="623187"/>
            <a:ext cx="8669801" cy="561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de-DE" sz="3200" b="1" dirty="0" err="1" smtClean="0">
                <a:solidFill>
                  <a:srgbClr val="00B050"/>
                </a:solidFill>
              </a:rPr>
              <a:t>Juvenalisierung</a:t>
            </a:r>
            <a:r>
              <a:rPr lang="de-DE" sz="3200" b="1" dirty="0" smtClean="0">
                <a:solidFill>
                  <a:srgbClr val="00B050"/>
                </a:solidFill>
              </a:rPr>
              <a:t> = Balance wichtiger Lebensprozesse</a:t>
            </a:r>
            <a:endParaRPr lang="de-DE" sz="3200" b="1" dirty="0">
              <a:solidFill>
                <a:srgbClr val="00B05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928794" y="1643050"/>
            <a:ext cx="1928826" cy="5000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Körper-Bewegung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6500826" y="4143380"/>
            <a:ext cx="1928826" cy="11430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Umwelt</a:t>
            </a:r>
          </a:p>
          <a:p>
            <a:pPr algn="ctr"/>
            <a:r>
              <a:rPr lang="de-DE" b="1" dirty="0" smtClean="0">
                <a:solidFill>
                  <a:schemeClr val="tx1"/>
                </a:solidFill>
              </a:rPr>
              <a:t>Ausschalten von</a:t>
            </a:r>
          </a:p>
          <a:p>
            <a:pPr algn="ctr"/>
            <a:r>
              <a:rPr lang="de-DE" b="1" dirty="0" smtClean="0">
                <a:solidFill>
                  <a:schemeClr val="tx1"/>
                </a:solidFill>
              </a:rPr>
              <a:t>Schadfaktoren</a:t>
            </a:r>
            <a:endParaRPr lang="de-DE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142812" y="285729"/>
          <a:ext cx="3714808" cy="6127613"/>
        </p:xfrm>
        <a:graphic>
          <a:graphicData uri="http://schemas.openxmlformats.org/drawingml/2006/table">
            <a:tbl>
              <a:tblPr/>
              <a:tblGrid>
                <a:gridCol w="3714808"/>
              </a:tblGrid>
              <a:tr h="14010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Erkrankung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64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Entropie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0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4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Negentropie</a:t>
                      </a:r>
                      <a:endParaRPr kumimoji="0" lang="de-DE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Pfeil nach unten 3"/>
          <p:cNvSpPr/>
          <p:nvPr/>
        </p:nvSpPr>
        <p:spPr>
          <a:xfrm rot="10800000">
            <a:off x="1857356" y="2428869"/>
            <a:ext cx="357190" cy="23574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Pfeil nach unten 5"/>
          <p:cNvSpPr/>
          <p:nvPr/>
        </p:nvSpPr>
        <p:spPr>
          <a:xfrm>
            <a:off x="2357422" y="2428869"/>
            <a:ext cx="357190" cy="23574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428728" y="857233"/>
            <a:ext cx="2259176" cy="95409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Instabilität</a:t>
            </a:r>
          </a:p>
          <a:p>
            <a:r>
              <a:rPr lang="de-DE" sz="2800" b="1" dirty="0" smtClean="0">
                <a:solidFill>
                  <a:srgbClr val="FF0000"/>
                </a:solidFill>
              </a:rPr>
              <a:t>eines Systems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14414" y="5429264"/>
            <a:ext cx="2259176" cy="1384978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de-DE" sz="2800" b="1" dirty="0" smtClean="0">
                <a:solidFill>
                  <a:srgbClr val="0070C0"/>
                </a:solidFill>
              </a:rPr>
              <a:t>Stabilität</a:t>
            </a:r>
          </a:p>
          <a:p>
            <a:r>
              <a:rPr lang="de-DE" sz="2800" b="1" dirty="0" smtClean="0">
                <a:solidFill>
                  <a:srgbClr val="0070C0"/>
                </a:solidFill>
              </a:rPr>
              <a:t>eines Systems</a:t>
            </a:r>
          </a:p>
          <a:p>
            <a:r>
              <a:rPr lang="de-DE" sz="2800" b="1" u="sng" dirty="0" smtClean="0">
                <a:solidFill>
                  <a:schemeClr val="accent6">
                    <a:lumMod val="75000"/>
                  </a:schemeClr>
                </a:solidFill>
              </a:rPr>
              <a:t>Gesundsein</a:t>
            </a:r>
            <a:endParaRPr lang="de-DE" sz="28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214810" y="142852"/>
            <a:ext cx="5214942" cy="286230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 Zeitchaos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 Schleichende Vergiftung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 Zu viel und ungesunde Ernährung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Siliziumdioxidmangel</a:t>
            </a:r>
            <a:endParaRPr lang="de-DE" sz="20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 Bewegungsmangel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Dystress</a:t>
            </a:r>
            <a:endParaRPr lang="de-DE" sz="20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 Genussmittel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 Aggressivität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 Schlafstörungen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11" name="Geschweifte Klammer links 10"/>
          <p:cNvSpPr/>
          <p:nvPr/>
        </p:nvSpPr>
        <p:spPr>
          <a:xfrm>
            <a:off x="3786182" y="1"/>
            <a:ext cx="571504" cy="307178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4" tIns="45712" rIns="91424" bIns="45712"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4143372" y="3214686"/>
            <a:ext cx="5000628" cy="347785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70C0"/>
                </a:solidFill>
              </a:rPr>
              <a:t> Regelmäßigkeit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70C0"/>
                </a:solidFill>
              </a:rPr>
              <a:t> Tägliche Entgiftung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70C0"/>
                </a:solidFill>
              </a:rPr>
              <a:t> wenig und richtige Nahrung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70C0"/>
                </a:solidFill>
              </a:rPr>
              <a:t> ausreichend </a:t>
            </a:r>
            <a:r>
              <a:rPr lang="de-DE" sz="2000" dirty="0" err="1" smtClean="0">
                <a:solidFill>
                  <a:srgbClr val="0070C0"/>
                </a:solidFill>
              </a:rPr>
              <a:t>Siliziumdioxid</a:t>
            </a:r>
            <a:endParaRPr lang="de-DE" sz="2000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70C0"/>
                </a:solidFill>
              </a:rPr>
              <a:t> tägliche Körperbewegung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Relaxion</a:t>
            </a:r>
            <a:r>
              <a:rPr lang="de-DE" sz="2000" dirty="0" smtClean="0">
                <a:solidFill>
                  <a:srgbClr val="0070C0"/>
                </a:solidFill>
              </a:rPr>
              <a:t>, Ausdauer, Meditation,</a:t>
            </a:r>
          </a:p>
          <a:p>
            <a:r>
              <a:rPr lang="de-DE" sz="2000" dirty="0" smtClean="0">
                <a:solidFill>
                  <a:srgbClr val="0070C0"/>
                </a:solidFill>
              </a:rPr>
              <a:t>  Visualisierung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70C0"/>
                </a:solidFill>
              </a:rPr>
              <a:t> richtig atmen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70C0"/>
                </a:solidFill>
              </a:rPr>
              <a:t> Verzicht auf Genussmittel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70C0"/>
                </a:solidFill>
              </a:rPr>
              <a:t> Liebe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70C0"/>
                </a:solidFill>
              </a:rPr>
              <a:t> guter Schlaf</a:t>
            </a:r>
            <a:endParaRPr lang="de-DE" sz="2000" dirty="0">
              <a:solidFill>
                <a:srgbClr val="0070C0"/>
              </a:solidFill>
            </a:endParaRPr>
          </a:p>
        </p:txBody>
      </p:sp>
      <p:sp>
        <p:nvSpPr>
          <p:cNvPr id="13" name="Geschweifte Klammer links 12"/>
          <p:cNvSpPr/>
          <p:nvPr/>
        </p:nvSpPr>
        <p:spPr>
          <a:xfrm>
            <a:off x="3714744" y="3071810"/>
            <a:ext cx="642942" cy="3643338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4" tIns="45712" rIns="91424" bIns="45712" rtlCol="0" anchor="ctr"/>
          <a:lstStyle/>
          <a:p>
            <a:pPr algn="ctr"/>
            <a:endParaRPr lang="de-DE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142844" y="571480"/>
          <a:ext cx="3714808" cy="6127613"/>
        </p:xfrm>
        <a:graphic>
          <a:graphicData uri="http://schemas.openxmlformats.org/drawingml/2006/table">
            <a:tbl>
              <a:tblPr/>
              <a:tblGrid>
                <a:gridCol w="3714808"/>
              </a:tblGrid>
              <a:tr h="14010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Erkrankung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64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Entropie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0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Pfeil nach unten 3"/>
          <p:cNvSpPr/>
          <p:nvPr/>
        </p:nvSpPr>
        <p:spPr>
          <a:xfrm rot="10800000">
            <a:off x="1857356" y="3143248"/>
            <a:ext cx="357190" cy="23574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000100" y="1214422"/>
            <a:ext cx="2259176" cy="95409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Instabilität</a:t>
            </a:r>
          </a:p>
          <a:p>
            <a:r>
              <a:rPr lang="de-DE" sz="2800" b="1" dirty="0" smtClean="0">
                <a:solidFill>
                  <a:srgbClr val="FF0000"/>
                </a:solidFill>
              </a:rPr>
              <a:t>eines Systems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643306" y="571480"/>
            <a:ext cx="5786446" cy="550918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0000"/>
                </a:solidFill>
              </a:rPr>
              <a:t>Zeitchaos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0000"/>
                </a:solidFill>
              </a:rPr>
              <a:t>Schleichende Vergiftung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0000"/>
                </a:solidFill>
              </a:rPr>
              <a:t>Zu viel und ungesunde</a:t>
            </a:r>
          </a:p>
          <a:p>
            <a:r>
              <a:rPr lang="de-DE" sz="3200" dirty="0" smtClean="0">
                <a:solidFill>
                  <a:srgbClr val="FF0000"/>
                </a:solidFill>
              </a:rPr>
              <a:t> Ernährung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de-DE" sz="3200" dirty="0" err="1" smtClean="0">
                <a:solidFill>
                  <a:srgbClr val="FF0000"/>
                </a:solidFill>
              </a:rPr>
              <a:t>Siliziumdioxidmangel</a:t>
            </a:r>
            <a:endParaRPr lang="de-DE" sz="32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0000"/>
                </a:solidFill>
              </a:rPr>
              <a:t>Bewegungsmangel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err="1" smtClean="0">
                <a:solidFill>
                  <a:srgbClr val="FF0000"/>
                </a:solidFill>
              </a:rPr>
              <a:t>Dystress</a:t>
            </a:r>
            <a:endParaRPr lang="de-DE" sz="32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0000"/>
                </a:solidFill>
              </a:rPr>
              <a:t>Genussmittel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0000"/>
                </a:solidFill>
              </a:rPr>
              <a:t>Aggressivität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FF0000"/>
                </a:solidFill>
              </a:rPr>
              <a:t>Schlafstörungen</a:t>
            </a:r>
          </a:p>
          <a:p>
            <a:pPr>
              <a:buFont typeface="Arial" pitchFamily="34" charset="0"/>
              <a:buChar char="•"/>
            </a:pPr>
            <a:r>
              <a:rPr lang="de-DE" sz="3200" smtClean="0">
                <a:solidFill>
                  <a:srgbClr val="FF0000"/>
                </a:solidFill>
              </a:rPr>
              <a:t>Falsches Atmen</a:t>
            </a:r>
            <a:endParaRPr lang="de-DE" sz="3200" dirty="0">
              <a:solidFill>
                <a:srgbClr val="FF0000"/>
              </a:solidFill>
            </a:endParaRPr>
          </a:p>
        </p:txBody>
      </p:sp>
      <p:sp>
        <p:nvSpPr>
          <p:cNvPr id="11" name="Geschweifte Klammer links 10"/>
          <p:cNvSpPr/>
          <p:nvPr/>
        </p:nvSpPr>
        <p:spPr>
          <a:xfrm>
            <a:off x="3214678" y="214290"/>
            <a:ext cx="571504" cy="5786453"/>
          </a:xfrm>
          <a:prstGeom prst="leftBrac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4" tIns="45712" rIns="91424" bIns="45712" rtlCol="0" anchor="ctr"/>
          <a:lstStyle/>
          <a:p>
            <a:pPr algn="ctr"/>
            <a:endParaRPr lang="de-DE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142844" y="1571612"/>
          <a:ext cx="3714808" cy="3270093"/>
        </p:xfrm>
        <a:graphic>
          <a:graphicData uri="http://schemas.openxmlformats.org/drawingml/2006/table">
            <a:tbl>
              <a:tblPr/>
              <a:tblGrid>
                <a:gridCol w="3714808"/>
              </a:tblGrid>
              <a:tr h="32700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4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Negentropie</a:t>
                      </a:r>
                      <a:endParaRPr kumimoji="0" lang="de-DE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Pfeil nach unten 5"/>
          <p:cNvSpPr/>
          <p:nvPr/>
        </p:nvSpPr>
        <p:spPr>
          <a:xfrm flipV="1">
            <a:off x="1500166" y="4500556"/>
            <a:ext cx="357190" cy="1928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857224" y="3071810"/>
            <a:ext cx="2259176" cy="1384978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de-DE" sz="2800" b="1" dirty="0" smtClean="0">
                <a:solidFill>
                  <a:srgbClr val="0070C0"/>
                </a:solidFill>
              </a:rPr>
              <a:t>Stabilität</a:t>
            </a:r>
          </a:p>
          <a:p>
            <a:r>
              <a:rPr lang="de-DE" sz="2800" b="1" dirty="0" smtClean="0">
                <a:solidFill>
                  <a:srgbClr val="0070C0"/>
                </a:solidFill>
              </a:rPr>
              <a:t>eines Systems</a:t>
            </a:r>
          </a:p>
          <a:p>
            <a:r>
              <a:rPr lang="de-DE" sz="2800" b="1" u="sng" dirty="0" smtClean="0">
                <a:solidFill>
                  <a:schemeClr val="accent6">
                    <a:lumMod val="75000"/>
                  </a:schemeClr>
                </a:solidFill>
              </a:rPr>
              <a:t>Gesundsein</a:t>
            </a:r>
            <a:endParaRPr lang="de-DE" sz="28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214810" y="642918"/>
            <a:ext cx="4929190" cy="483207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0070C0"/>
                </a:solidFill>
              </a:rPr>
              <a:t>Regelmäßigkeit</a:t>
            </a:r>
          </a:p>
          <a:p>
            <a:pPr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0070C0"/>
                </a:solidFill>
              </a:rPr>
              <a:t>tägliche Entgiftung</a:t>
            </a:r>
          </a:p>
          <a:p>
            <a:pPr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0070C0"/>
                </a:solidFill>
              </a:rPr>
              <a:t>wenig und richtige Nahrung</a:t>
            </a:r>
          </a:p>
          <a:p>
            <a:pPr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0070C0"/>
                </a:solidFill>
              </a:rPr>
              <a:t>ausreichend </a:t>
            </a:r>
            <a:r>
              <a:rPr lang="de-DE" sz="2800" dirty="0" err="1" smtClean="0">
                <a:solidFill>
                  <a:srgbClr val="0070C0"/>
                </a:solidFill>
              </a:rPr>
              <a:t>Siliziumdioxid</a:t>
            </a:r>
            <a:endParaRPr lang="de-DE" sz="2800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0070C0"/>
                </a:solidFill>
              </a:rPr>
              <a:t>tägliche Körperbewegung</a:t>
            </a:r>
          </a:p>
          <a:p>
            <a:pPr>
              <a:buFont typeface="Arial" pitchFamily="34" charset="0"/>
              <a:buChar char="•"/>
            </a:pPr>
            <a:r>
              <a:rPr lang="de-DE" sz="2800" dirty="0" err="1" smtClean="0">
                <a:solidFill>
                  <a:srgbClr val="0070C0"/>
                </a:solidFill>
              </a:rPr>
              <a:t>Relaxion</a:t>
            </a:r>
            <a:r>
              <a:rPr lang="de-DE" sz="2800" dirty="0" smtClean="0">
                <a:solidFill>
                  <a:srgbClr val="0070C0"/>
                </a:solidFill>
              </a:rPr>
              <a:t>, Ausdauer, Meditation, Visualisierung, </a:t>
            </a:r>
          </a:p>
          <a:p>
            <a:pPr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0070C0"/>
                </a:solidFill>
              </a:rPr>
              <a:t>Richtig atmen</a:t>
            </a:r>
          </a:p>
          <a:p>
            <a:pPr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0070C0"/>
                </a:solidFill>
              </a:rPr>
              <a:t>Verzicht auf Genussmittel</a:t>
            </a:r>
          </a:p>
          <a:p>
            <a:pPr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0070C0"/>
                </a:solidFill>
              </a:rPr>
              <a:t>Liebe</a:t>
            </a:r>
          </a:p>
          <a:p>
            <a:pPr>
              <a:buFont typeface="Arial" pitchFamily="34" charset="0"/>
              <a:buChar char="•"/>
            </a:pPr>
            <a:r>
              <a:rPr lang="de-DE" sz="2800" dirty="0" smtClean="0">
                <a:solidFill>
                  <a:srgbClr val="0070C0"/>
                </a:solidFill>
              </a:rPr>
              <a:t>guter Schlaf</a:t>
            </a:r>
            <a:endParaRPr lang="de-DE" sz="2800" dirty="0">
              <a:solidFill>
                <a:srgbClr val="0070C0"/>
              </a:solidFill>
            </a:endParaRPr>
          </a:p>
        </p:txBody>
      </p:sp>
      <p:sp>
        <p:nvSpPr>
          <p:cNvPr id="13" name="Geschweifte Klammer links 12"/>
          <p:cNvSpPr/>
          <p:nvPr/>
        </p:nvSpPr>
        <p:spPr>
          <a:xfrm>
            <a:off x="3786182" y="214290"/>
            <a:ext cx="571504" cy="5357850"/>
          </a:xfrm>
          <a:prstGeom prst="leftBrace">
            <a:avLst>
              <a:gd name="adj1" fmla="val 3384"/>
              <a:gd name="adj2" fmla="val 50000"/>
            </a:avLst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4" tIns="45712" rIns="91424" bIns="45712" rtlCol="0" anchor="ctr"/>
          <a:lstStyle/>
          <a:p>
            <a:pPr algn="ctr"/>
            <a:endParaRPr lang="de-DE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214290"/>
            <a:ext cx="9144000" cy="1077202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de-DE" sz="3200" b="1" dirty="0" smtClean="0">
                <a:solidFill>
                  <a:srgbClr val="FF0000"/>
                </a:solidFill>
              </a:rPr>
              <a:t>Warum erreichen Menschen ein gesundes</a:t>
            </a:r>
          </a:p>
          <a:p>
            <a:pPr algn="ctr"/>
            <a:r>
              <a:rPr lang="de-DE" sz="3200" b="1" dirty="0" smtClean="0">
                <a:solidFill>
                  <a:srgbClr val="FF0000"/>
                </a:solidFill>
              </a:rPr>
              <a:t> hohes Alter?</a:t>
            </a:r>
            <a:endParaRPr lang="de-DE" sz="3200" b="1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84673" y="1413063"/>
            <a:ext cx="8667597" cy="40318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24" tIns="45712" rIns="91424" bIns="45712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3200" dirty="0" smtClean="0"/>
              <a:t> Erhöhtes Gesundheitsbewusstsein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smtClean="0"/>
              <a:t> Gesunde Lebensweise – Prävention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smtClean="0"/>
              <a:t> Alternative medizinische Maßnahmen und Mittel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smtClean="0"/>
              <a:t> Ersatzmedizin, Zahnersatz, Sehkraftverbesserung,</a:t>
            </a:r>
          </a:p>
          <a:p>
            <a:r>
              <a:rPr lang="de-DE" sz="3200" dirty="0" smtClean="0"/>
              <a:t>  Gehörverbesserung, künstliche Gelenke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smtClean="0"/>
              <a:t> Reisen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smtClean="0"/>
              <a:t> Hygiene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smtClean="0"/>
              <a:t> Ehrenamtliche Tätigkeit</a:t>
            </a:r>
            <a:endParaRPr lang="de-DE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396532" y="0"/>
            <a:ext cx="4350935" cy="55399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3000" b="1" dirty="0" smtClean="0"/>
              <a:t>Goldener Lebensabschnitt</a:t>
            </a:r>
            <a:endParaRPr lang="de-DE" sz="3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712879" y="654495"/>
            <a:ext cx="2702855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visuelles Alter</a:t>
            </a:r>
          </a:p>
          <a:p>
            <a:pPr algn="ctr"/>
            <a:r>
              <a:rPr lang="de-DE" sz="2400" dirty="0" smtClean="0"/>
              <a:t>= aussehendes Alter</a:t>
            </a:r>
            <a:endParaRPr lang="de-DE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890442" y="2261284"/>
            <a:ext cx="2390270" cy="830997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biologisches Alter</a:t>
            </a:r>
          </a:p>
          <a:p>
            <a:pPr algn="ctr"/>
            <a:r>
              <a:rPr lang="de-DE" sz="2400" dirty="0" smtClean="0"/>
              <a:t>Messdaten</a:t>
            </a:r>
            <a:endParaRPr lang="de-DE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214282" y="4192472"/>
            <a:ext cx="3564501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kognitiv-emotionelles Alter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2344" y="5554989"/>
            <a:ext cx="291868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lokomotorisches Alter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639038" y="2662423"/>
            <a:ext cx="3176153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neue Lebensqualität im hohen Kalenderalter</a:t>
            </a:r>
            <a:endParaRPr lang="de-DE" sz="2400" dirty="0"/>
          </a:p>
        </p:txBody>
      </p:sp>
      <p:sp>
        <p:nvSpPr>
          <p:cNvPr id="18" name="Textfeld 17"/>
          <p:cNvSpPr txBox="1"/>
          <p:nvPr/>
        </p:nvSpPr>
        <p:spPr>
          <a:xfrm>
            <a:off x="5639038" y="4718232"/>
            <a:ext cx="317615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gesunde, jugendliche Langlebigkeit</a:t>
            </a:r>
            <a:endParaRPr lang="de-DE" sz="2400" dirty="0"/>
          </a:p>
        </p:txBody>
      </p:sp>
      <p:cxnSp>
        <p:nvCxnSpPr>
          <p:cNvPr id="20" name="Gerade Verbindung 19"/>
          <p:cNvCxnSpPr>
            <a:stCxn id="5" idx="3"/>
            <a:endCxn id="17" idx="1"/>
          </p:cNvCxnSpPr>
          <p:nvPr/>
        </p:nvCxnSpPr>
        <p:spPr>
          <a:xfrm>
            <a:off x="3415734" y="1069994"/>
            <a:ext cx="2223304" cy="20079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>
            <a:stCxn id="6" idx="3"/>
            <a:endCxn id="17" idx="1"/>
          </p:cNvCxnSpPr>
          <p:nvPr/>
        </p:nvCxnSpPr>
        <p:spPr>
          <a:xfrm>
            <a:off x="3280712" y="2676783"/>
            <a:ext cx="2358326" cy="4011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>
            <a:stCxn id="7" idx="3"/>
            <a:endCxn id="17" idx="1"/>
          </p:cNvCxnSpPr>
          <p:nvPr/>
        </p:nvCxnSpPr>
        <p:spPr>
          <a:xfrm flipV="1">
            <a:off x="3778783" y="3077922"/>
            <a:ext cx="1860255" cy="13453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>
            <a:stCxn id="8" idx="3"/>
            <a:endCxn id="17" idx="1"/>
          </p:cNvCxnSpPr>
          <p:nvPr/>
        </p:nvCxnSpPr>
        <p:spPr>
          <a:xfrm flipV="1">
            <a:off x="3531028" y="3077922"/>
            <a:ext cx="2108010" cy="2707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17" idx="2"/>
            <a:endCxn id="18" idx="0"/>
          </p:cNvCxnSpPr>
          <p:nvPr/>
        </p:nvCxnSpPr>
        <p:spPr>
          <a:xfrm rot="5400000">
            <a:off x="6614709" y="4105826"/>
            <a:ext cx="1224812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639038" y="606614"/>
            <a:ext cx="3176153" cy="830997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Goldener </a:t>
            </a:r>
          </a:p>
          <a:p>
            <a:pPr algn="ctr"/>
            <a:r>
              <a:rPr lang="de-DE" sz="2400" dirty="0" smtClean="0"/>
              <a:t>Lebensabschnitt</a:t>
            </a:r>
            <a:endParaRPr lang="de-DE" sz="2400" dirty="0"/>
          </a:p>
        </p:txBody>
      </p:sp>
      <p:cxnSp>
        <p:nvCxnSpPr>
          <p:cNvPr id="22" name="Gerade Verbindung mit Pfeil 21"/>
          <p:cNvCxnSpPr>
            <a:stCxn id="17" idx="0"/>
            <a:endCxn id="19" idx="2"/>
          </p:cNvCxnSpPr>
          <p:nvPr/>
        </p:nvCxnSpPr>
        <p:spPr>
          <a:xfrm rot="5400000" flipH="1" flipV="1">
            <a:off x="6614709" y="2050017"/>
            <a:ext cx="1224812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642910" y="1571612"/>
            <a:ext cx="285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Haut, Gesicht, Figur, Haltung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571472" y="3286124"/>
            <a:ext cx="3999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Knochendichte, Laborwerte, Schlafprofil,</a:t>
            </a:r>
          </a:p>
          <a:p>
            <a:r>
              <a:rPr lang="de-DE" dirty="0" smtClean="0"/>
              <a:t>EKG, Antioxidantien u.a.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428596" y="4857760"/>
            <a:ext cx="3548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Altersfühlen, Intelligenz,</a:t>
            </a:r>
          </a:p>
          <a:p>
            <a:r>
              <a:rPr lang="de-DE" dirty="0" smtClean="0"/>
              <a:t>Optimismus, Kreativität, Gedächtnis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214282" y="6000768"/>
            <a:ext cx="4128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Fortbewegungsmerkmale beim Gehen</a:t>
            </a:r>
          </a:p>
          <a:p>
            <a:r>
              <a:rPr lang="de-DE" dirty="0" smtClean="0"/>
              <a:t>und Laufen, z.B. leichter, federnder Schritt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727421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  <a:solidFill>
            <a:schemeClr val="accent6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3600" dirty="0" smtClean="0">
                <a:solidFill>
                  <a:srgbClr val="800000"/>
                </a:solidFill>
              </a:rPr>
              <a:t>Was heißt Ganzheitlichkeit des Menschen?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Prof. </a:t>
            </a:r>
            <a:r>
              <a:rPr lang="de-DE" dirty="0" err="1"/>
              <a:t>em</a:t>
            </a:r>
            <a:r>
              <a:rPr lang="de-DE" dirty="0"/>
              <a:t>. Prof. Dr. med. habil. Karl Hecht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CD128-B7D7-4C55-AD00-7F0A54F076E9}" type="slidenum">
              <a:rPr lang="de-DE"/>
              <a:pPr>
                <a:defRPr/>
              </a:pPr>
              <a:t>28</a:t>
            </a:fld>
            <a:endParaRPr lang="de-DE"/>
          </a:p>
        </p:txBody>
      </p:sp>
      <p:pic>
        <p:nvPicPr>
          <p:cNvPr id="15365" name="Picture 4" descr="M:\Folien\Prävention\Umwelt Heute.jpg"/>
          <p:cNvPicPr>
            <a:picLocks noChangeAspect="1" noChangeArrowheads="1"/>
          </p:cNvPicPr>
          <p:nvPr/>
        </p:nvPicPr>
        <p:blipFill>
          <a:blip r:embed="rId2"/>
          <a:srcRect l="28130" t="21849" r="27013" b="32909"/>
          <a:stretch>
            <a:fillRect/>
          </a:stretch>
        </p:blipFill>
        <p:spPr bwMode="auto">
          <a:xfrm>
            <a:off x="2401390" y="1071546"/>
            <a:ext cx="4341220" cy="516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29"/>
          </a:xfrm>
        </p:spPr>
        <p:txBody>
          <a:bodyPr>
            <a:noAutofit/>
          </a:bodyPr>
          <a:lstStyle/>
          <a:p>
            <a:r>
              <a:rPr lang="de-DE" sz="3600" b="1" dirty="0" smtClean="0">
                <a:solidFill>
                  <a:srgbClr val="008080"/>
                </a:solidFill>
              </a:rPr>
              <a:t>Mit unserem Geist können wir Psyche und Körper steuern</a:t>
            </a:r>
            <a:br>
              <a:rPr lang="de-DE" sz="3600" b="1" dirty="0" smtClean="0">
                <a:solidFill>
                  <a:srgbClr val="008080"/>
                </a:solidFill>
              </a:rPr>
            </a:br>
            <a:r>
              <a:rPr lang="de-DE" sz="3600" b="1" dirty="0" smtClean="0">
                <a:solidFill>
                  <a:srgbClr val="008080"/>
                </a:solidFill>
              </a:rPr>
              <a:t>Erregen  - </a:t>
            </a:r>
            <a:r>
              <a:rPr lang="de-DE" sz="3600" b="1" dirty="0" err="1" smtClean="0">
                <a:solidFill>
                  <a:srgbClr val="008080"/>
                </a:solidFill>
              </a:rPr>
              <a:t>Relaxieren</a:t>
            </a:r>
            <a:endParaRPr lang="de-DE" sz="3600" b="1" dirty="0">
              <a:solidFill>
                <a:srgbClr val="00808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14282" y="2357430"/>
            <a:ext cx="8715435" cy="33304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600" b="1" i="1" dirty="0" smtClean="0">
                <a:solidFill>
                  <a:srgbClr val="008080"/>
                </a:solidFill>
              </a:rPr>
              <a:t>Tägliches meditatives Atmen oder Visualisierung bringt Ruhe und Gelassenheit</a:t>
            </a:r>
          </a:p>
          <a:p>
            <a:pPr algn="ctr">
              <a:lnSpc>
                <a:spcPct val="150000"/>
              </a:lnSpc>
            </a:pPr>
            <a:r>
              <a:rPr lang="de-DE" sz="3600" b="1" i="1" dirty="0" smtClean="0">
                <a:solidFill>
                  <a:srgbClr val="008080"/>
                </a:solidFill>
              </a:rPr>
              <a:t>Normale Herztätigkeit und normalen Blutdruck</a:t>
            </a:r>
            <a:endParaRPr lang="de-DE" sz="3600" b="1" i="1" dirty="0">
              <a:solidFill>
                <a:srgbClr val="00808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Familie\Bd3\JPG\Bitmap in HECHT 3-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559" b="25738"/>
          <a:stretch>
            <a:fillRect/>
          </a:stretch>
        </p:blipFill>
        <p:spPr bwMode="auto">
          <a:xfrm>
            <a:off x="3571868" y="1428736"/>
            <a:ext cx="5462991" cy="425699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2167"/>
          <a:stretch>
            <a:fillRect/>
          </a:stretch>
        </p:blipFill>
        <p:spPr bwMode="auto">
          <a:xfrm>
            <a:off x="857224" y="1549984"/>
            <a:ext cx="1904449" cy="187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M:\Familie\Bd3\JPG\Bitmap in HECHT 3-16.jpg"/>
          <p:cNvPicPr>
            <a:picLocks noChangeAspect="1" noChangeArrowheads="1"/>
          </p:cNvPicPr>
          <p:nvPr/>
        </p:nvPicPr>
        <p:blipFill>
          <a:blip r:embed="rId2" cstate="print"/>
          <a:srcRect l="33135" b="83630"/>
          <a:stretch>
            <a:fillRect/>
          </a:stretch>
        </p:blipFill>
        <p:spPr bwMode="auto">
          <a:xfrm>
            <a:off x="0" y="3786190"/>
            <a:ext cx="3652830" cy="1347798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928662" y="357166"/>
            <a:ext cx="7929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Arztkosmonaut Valerie </a:t>
            </a:r>
            <a:r>
              <a:rPr lang="de-DE" sz="2800" dirty="0" err="1" smtClean="0"/>
              <a:t>Polyakov</a:t>
            </a:r>
            <a:endParaRPr lang="de-DE" sz="2800" dirty="0" smtClean="0"/>
          </a:p>
          <a:p>
            <a:r>
              <a:rPr lang="de-DE" sz="2800" dirty="0" smtClean="0"/>
              <a:t>678 Tage im Kosmos</a:t>
            </a:r>
            <a:endParaRPr lang="de-DE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642910" y="5643578"/>
            <a:ext cx="508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Polyakov</a:t>
            </a:r>
            <a:r>
              <a:rPr lang="de-DE" dirty="0" smtClean="0"/>
              <a:t> (1998) : Biologisches Alter ist beeinflussbar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86023" y="6000768"/>
            <a:ext cx="73719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Verjüngung                             beschleunigtes Altern</a:t>
            </a:r>
          </a:p>
          <a:p>
            <a:endParaRPr lang="de-DE" sz="3200" dirty="0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2928926" y="6143644"/>
            <a:ext cx="1928826" cy="158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2857488" y="6357958"/>
            <a:ext cx="1928826" cy="158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285720" y="1071546"/>
          <a:ext cx="8572560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214414" y="5857892"/>
            <a:ext cx="6029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Relaxationskurve von E.M., 42 Jahre, männlich, am 13.11.2009</a:t>
            </a:r>
          </a:p>
          <a:p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80DC-D023-47AA-8666-7703DB97ED49}" type="datetime1">
              <a:rPr lang="de-DE" smtClean="0"/>
              <a:pPr/>
              <a:t>13.09.2013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249B-6A8A-462E-AA65-4A8188EEEB95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cxnSp>
        <p:nvCxnSpPr>
          <p:cNvPr id="10" name="Gerade Verbindung 9"/>
          <p:cNvCxnSpPr/>
          <p:nvPr/>
        </p:nvCxnSpPr>
        <p:spPr>
          <a:xfrm rot="5400000" flipH="1" flipV="1">
            <a:off x="6679421" y="2178835"/>
            <a:ext cx="642942" cy="15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rot="5400000" flipH="1" flipV="1">
            <a:off x="6823091" y="1535099"/>
            <a:ext cx="357190" cy="158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0" y="142852"/>
            <a:ext cx="9001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Meditatives Atmen bringt in 10 Minuten den Blutdruck in normale Bereiche - das vermag kein Medikament</a:t>
            </a:r>
            <a:endParaRPr lang="de-DE" sz="2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8815" b="1234"/>
          <a:stretch>
            <a:fillRect/>
          </a:stretch>
        </p:blipFill>
        <p:spPr>
          <a:xfrm>
            <a:off x="214282" y="-9633"/>
            <a:ext cx="4793035" cy="6867633"/>
          </a:xfrm>
          <a:noFill/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E0A47-C12F-451F-8D5D-3F361E350EB4}" type="slidenum">
              <a:rPr lang="de-DE"/>
              <a:pPr>
                <a:defRPr/>
              </a:pPr>
              <a:t>31</a:t>
            </a:fld>
            <a:endParaRPr lang="de-DE"/>
          </a:p>
        </p:txBody>
      </p:sp>
      <p:sp>
        <p:nvSpPr>
          <p:cNvPr id="25605" name="Textfeld 6"/>
          <p:cNvSpPr txBox="1">
            <a:spLocks noChangeArrowheads="1"/>
          </p:cNvSpPr>
          <p:nvPr/>
        </p:nvSpPr>
        <p:spPr bwMode="auto">
          <a:xfrm>
            <a:off x="5000628" y="1366897"/>
            <a:ext cx="4286248" cy="369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b="1" dirty="0" smtClean="0"/>
              <a:t>Gelassenheit</a:t>
            </a:r>
          </a:p>
          <a:p>
            <a:pPr>
              <a:lnSpc>
                <a:spcPct val="150000"/>
              </a:lnSpc>
            </a:pPr>
            <a:r>
              <a:rPr lang="de-DE" sz="4000" b="1" dirty="0" smtClean="0"/>
              <a:t>in jeder Situation</a:t>
            </a:r>
          </a:p>
          <a:p>
            <a:pPr>
              <a:lnSpc>
                <a:spcPct val="150000"/>
              </a:lnSpc>
            </a:pPr>
            <a:r>
              <a:rPr lang="de-DE" sz="4000" b="1" dirty="0" smtClean="0"/>
              <a:t>Ergebnis der Visualisierung</a:t>
            </a:r>
            <a:endParaRPr lang="de-DE" sz="40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feld 1"/>
          <p:cNvSpPr txBox="1">
            <a:spLocks noChangeArrowheads="1"/>
          </p:cNvSpPr>
          <p:nvPr/>
        </p:nvSpPr>
        <p:spPr bwMode="auto">
          <a:xfrm>
            <a:off x="1" y="0"/>
            <a:ext cx="9144000" cy="66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de-DE" sz="3600" b="1" dirty="0">
                <a:latin typeface="Calibri" pitchFamily="34" charset="0"/>
              </a:rPr>
              <a:t>Was ist zu tun um jung und gesund zu sein?</a:t>
            </a:r>
          </a:p>
        </p:txBody>
      </p:sp>
      <p:sp>
        <p:nvSpPr>
          <p:cNvPr id="21507" name="Rechteck 7"/>
          <p:cNvSpPr>
            <a:spLocks noChangeArrowheads="1"/>
          </p:cNvSpPr>
          <p:nvPr/>
        </p:nvSpPr>
        <p:spPr bwMode="auto">
          <a:xfrm>
            <a:off x="0" y="642939"/>
            <a:ext cx="9144000" cy="240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de-DE" sz="4000" b="1" dirty="0">
                <a:latin typeface="Calibri" pitchFamily="34" charset="0"/>
              </a:rPr>
              <a:t>Immer geistig aktiv, stets kreativ, </a:t>
            </a:r>
          </a:p>
          <a:p>
            <a:pPr algn="ctr"/>
            <a:r>
              <a:rPr lang="de-DE" sz="4000" b="1" dirty="0">
                <a:latin typeface="Calibri" pitchFamily="34" charset="0"/>
              </a:rPr>
              <a:t>Lesen, Hirn-Jogging </a:t>
            </a:r>
          </a:p>
          <a:p>
            <a:pPr algn="ctr"/>
            <a:endParaRPr lang="de-DE" sz="2800" b="1" dirty="0">
              <a:latin typeface="Calibri" pitchFamily="34" charset="0"/>
            </a:endParaRPr>
          </a:p>
          <a:p>
            <a:pPr algn="ctr"/>
            <a:r>
              <a:rPr lang="de-DE" sz="4200" b="1" dirty="0">
                <a:latin typeface="Calibri" pitchFamily="34" charset="0"/>
              </a:rPr>
              <a:t>Denken ist ein lebenslanges Vergnügen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/>
          <a:srcRect t="47060"/>
          <a:stretch>
            <a:fillRect/>
          </a:stretch>
        </p:blipFill>
        <p:spPr bwMode="auto">
          <a:xfrm>
            <a:off x="142875" y="3357563"/>
            <a:ext cx="62611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CD079-55C1-4537-A250-6017E1074D72}" type="slidenum">
              <a:rPr lang="de-DE"/>
              <a:pPr>
                <a:defRPr/>
              </a:pPr>
              <a:t>32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em. Prof. Dr. med. habil. Karl Hecht</a:t>
            </a:r>
            <a:endParaRPr lang="de-DE"/>
          </a:p>
        </p:txBody>
      </p:sp>
      <p:pic>
        <p:nvPicPr>
          <p:cNvPr id="21512" name="Picture 4"/>
          <p:cNvPicPr>
            <a:picLocks noChangeAspect="1" noChangeArrowheads="1"/>
          </p:cNvPicPr>
          <p:nvPr/>
        </p:nvPicPr>
        <p:blipFill>
          <a:blip r:embed="rId2"/>
          <a:srcRect l="54564" r="3220" b="45589"/>
          <a:stretch>
            <a:fillRect/>
          </a:stretch>
        </p:blipFill>
        <p:spPr bwMode="auto">
          <a:xfrm>
            <a:off x="6286500" y="3357564"/>
            <a:ext cx="2643188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6286501" y="5500688"/>
            <a:ext cx="1643063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85723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de-DE" sz="3200" b="1" dirty="0" smtClean="0">
                <a:solidFill>
                  <a:srgbClr val="0091FE"/>
                </a:solidFill>
              </a:rPr>
              <a:t>Mit zunehmendem Alter arbeitet das Gehirn bei Gesunden immer besser</a:t>
            </a:r>
            <a:endParaRPr lang="de-DE" sz="3200" dirty="0">
              <a:solidFill>
                <a:srgbClr val="0091F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14282" y="1857364"/>
            <a:ext cx="8715436" cy="4154967"/>
          </a:xfrm>
          <a:prstGeom prst="rect">
            <a:avLst/>
          </a:prstGeom>
          <a:solidFill>
            <a:srgbClr val="FF99CC"/>
          </a:solidFill>
        </p:spPr>
        <p:txBody>
          <a:bodyPr wrap="square" lIns="91424" tIns="45712" rIns="91424" bIns="4571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 smtClean="0"/>
              <a:t>Nach neuesten wissenschaftlichen Erkenntnissen gibt es mit zunehmendem Alter keine Einschränkung der geistigen Leistungsfähigkeit und Kreativität (Rüegg 2010, Spitzer 2013), wenn </a:t>
            </a:r>
            <a:r>
              <a:rPr lang="de-DE" sz="2800" u="sng" dirty="0" smtClean="0"/>
              <a:t>körperliche</a:t>
            </a:r>
            <a:r>
              <a:rPr lang="de-DE" sz="2800" dirty="0" smtClean="0"/>
              <a:t> und </a:t>
            </a:r>
            <a:r>
              <a:rPr lang="de-DE" sz="2800" u="sng" dirty="0" smtClean="0"/>
              <a:t>geistige</a:t>
            </a:r>
            <a:r>
              <a:rPr lang="de-DE" sz="2800" dirty="0" smtClean="0"/>
              <a:t> Aktivität betrieben wird.</a:t>
            </a:r>
          </a:p>
          <a:p>
            <a:pPr>
              <a:lnSpc>
                <a:spcPct val="150000"/>
              </a:lnSpc>
            </a:pPr>
            <a:r>
              <a:rPr lang="de-DE" sz="2800" b="1" dirty="0" smtClean="0">
                <a:solidFill>
                  <a:srgbClr val="FF0000"/>
                </a:solidFill>
              </a:rPr>
              <a:t>	</a:t>
            </a:r>
            <a:r>
              <a:rPr lang="de-DE" sz="3600" b="1" dirty="0" smtClean="0">
                <a:solidFill>
                  <a:srgbClr val="0091FE"/>
                </a:solidFill>
              </a:rPr>
              <a:t>Jogging ist auch gutes Hirnjogging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53558" y="1071546"/>
            <a:ext cx="8636884" cy="52320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de-DE" sz="2800" b="1" dirty="0" smtClean="0">
                <a:solidFill>
                  <a:srgbClr val="0091FE"/>
                </a:solidFill>
              </a:rPr>
              <a:t>Die Gehirnzellen wachsen bis Lebensende nach</a:t>
            </a:r>
            <a:r>
              <a:rPr lang="de-DE" sz="2800" b="1" dirty="0" smtClean="0"/>
              <a:t>! </a:t>
            </a:r>
            <a:r>
              <a:rPr lang="de-DE" dirty="0" smtClean="0"/>
              <a:t>(Rüegg 2010)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feld 1"/>
          <p:cNvSpPr txBox="1">
            <a:spLocks noChangeArrowheads="1"/>
          </p:cNvSpPr>
          <p:nvPr/>
        </p:nvSpPr>
        <p:spPr bwMode="auto">
          <a:xfrm>
            <a:off x="0" y="214290"/>
            <a:ext cx="9144000" cy="667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de-DE" sz="3600" b="1" dirty="0">
                <a:latin typeface="Calibri" pitchFamily="34" charset="0"/>
              </a:rPr>
              <a:t>Was ist zu tun um jung und gesund zu sein?</a:t>
            </a:r>
          </a:p>
        </p:txBody>
      </p:sp>
      <p:sp>
        <p:nvSpPr>
          <p:cNvPr id="22531" name="Rechteck 7"/>
          <p:cNvSpPr>
            <a:spLocks noChangeArrowheads="1"/>
          </p:cNvSpPr>
          <p:nvPr/>
        </p:nvSpPr>
        <p:spPr bwMode="auto">
          <a:xfrm>
            <a:off x="285751" y="857250"/>
            <a:ext cx="8643938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de-DE" sz="2800" b="1" dirty="0">
                <a:latin typeface="Calibri" pitchFamily="34" charset="0"/>
              </a:rPr>
              <a:t>Körperbewegung: regelmäßig, richtig und fröhlich.</a:t>
            </a:r>
          </a:p>
          <a:p>
            <a:pPr algn="ctr"/>
            <a:r>
              <a:rPr lang="de-DE" sz="2800" b="1" dirty="0">
                <a:latin typeface="Calibri" pitchFamily="34" charset="0"/>
              </a:rPr>
              <a:t>Der Krankheit immer davon laufen.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/>
          <a:srcRect l="7179" t="5388" r="7140" b="5354"/>
          <a:stretch>
            <a:fillRect/>
          </a:stretch>
        </p:blipFill>
        <p:spPr bwMode="auto">
          <a:xfrm>
            <a:off x="214313" y="2000251"/>
            <a:ext cx="2786062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4" y="3071814"/>
            <a:ext cx="3857625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4"/>
          <a:srcRect b="2702"/>
          <a:stretch>
            <a:fillRect/>
          </a:stretch>
        </p:blipFill>
        <p:spPr bwMode="auto">
          <a:xfrm>
            <a:off x="3155950" y="1785938"/>
            <a:ext cx="28321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6149C-7933-4E72-8B96-8C267E4220AE}" type="slidenum">
              <a:rPr lang="de-DE"/>
              <a:pPr>
                <a:defRPr/>
              </a:pPr>
              <a:t>34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em. Prof. Dr. med. habil. Karl Hecht</a:t>
            </a:r>
            <a:endParaRPr lang="de-DE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K:\GK2008 Fotos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52467" cy="600079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85720" y="357166"/>
            <a:ext cx="8572560" cy="51706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400" b="1" i="1" dirty="0" smtClean="0">
                <a:solidFill>
                  <a:srgbClr val="008080"/>
                </a:solidFill>
              </a:rPr>
              <a:t>„Die Bewegung als solche kann ein</a:t>
            </a:r>
          </a:p>
          <a:p>
            <a:pPr>
              <a:lnSpc>
                <a:spcPct val="150000"/>
              </a:lnSpc>
            </a:pPr>
            <a:r>
              <a:rPr lang="de-DE" sz="4400" b="1" i="1" dirty="0" smtClean="0">
                <a:solidFill>
                  <a:srgbClr val="008080"/>
                </a:solidFill>
              </a:rPr>
              <a:t>beliebiges Mittel ersetzen, aber alle</a:t>
            </a:r>
          </a:p>
          <a:p>
            <a:pPr>
              <a:lnSpc>
                <a:spcPct val="150000"/>
              </a:lnSpc>
            </a:pPr>
            <a:r>
              <a:rPr lang="de-DE" sz="4400" b="1" i="1" dirty="0" smtClean="0">
                <a:solidFill>
                  <a:srgbClr val="008080"/>
                </a:solidFill>
              </a:rPr>
              <a:t>in der Welt </a:t>
            </a:r>
            <a:r>
              <a:rPr lang="de-DE" sz="4400" b="1" i="1" dirty="0" err="1" smtClean="0">
                <a:solidFill>
                  <a:srgbClr val="008080"/>
                </a:solidFill>
              </a:rPr>
              <a:t>exixtierenden</a:t>
            </a:r>
            <a:r>
              <a:rPr lang="de-DE" sz="4400" b="1" i="1" dirty="0" smtClean="0">
                <a:solidFill>
                  <a:srgbClr val="008080"/>
                </a:solidFill>
              </a:rPr>
              <a:t> Mittel</a:t>
            </a:r>
          </a:p>
          <a:p>
            <a:pPr>
              <a:lnSpc>
                <a:spcPct val="150000"/>
              </a:lnSpc>
            </a:pPr>
            <a:r>
              <a:rPr lang="de-DE" sz="4400" b="1" i="1" dirty="0" smtClean="0">
                <a:solidFill>
                  <a:srgbClr val="008080"/>
                </a:solidFill>
              </a:rPr>
              <a:t>können nicht die Bewegung ersetzen.“</a:t>
            </a:r>
            <a:endParaRPr lang="de-DE" sz="4400" b="1" i="1" dirty="0">
              <a:solidFill>
                <a:srgbClr val="00808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71472" y="5643578"/>
            <a:ext cx="571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Joseph Clément </a:t>
            </a:r>
            <a:r>
              <a:rPr lang="de-DE" dirty="0" err="1" smtClean="0"/>
              <a:t>Tissot</a:t>
            </a:r>
            <a:r>
              <a:rPr lang="de-DE" dirty="0" smtClean="0"/>
              <a:t>, französischer Arzt, 18. Jahrhundert</a:t>
            </a:r>
            <a:endParaRPr lang="de-D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rafik 7" descr="Scan10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00108"/>
            <a:ext cx="8382000" cy="411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feld 8"/>
          <p:cNvSpPr txBox="1">
            <a:spLocks noChangeArrowheads="1"/>
          </p:cNvSpPr>
          <p:nvPr/>
        </p:nvSpPr>
        <p:spPr bwMode="auto">
          <a:xfrm>
            <a:off x="3214678" y="5072074"/>
            <a:ext cx="51673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b="1" dirty="0" smtClean="0">
                <a:solidFill>
                  <a:srgbClr val="002060"/>
                </a:solidFill>
              </a:rPr>
              <a:t>Optimist                                     Pessimist</a:t>
            </a:r>
          </a:p>
          <a:p>
            <a:r>
              <a:rPr lang="de-DE" sz="2000" b="1" dirty="0" smtClean="0">
                <a:solidFill>
                  <a:srgbClr val="002060"/>
                </a:solidFill>
              </a:rPr>
              <a:t>Positive Emotionen                  negative Emotionen</a:t>
            </a:r>
            <a:endParaRPr lang="de-DE" sz="2000" b="1" dirty="0">
              <a:solidFill>
                <a:srgbClr val="002060"/>
              </a:solidFill>
            </a:endParaRPr>
          </a:p>
        </p:txBody>
      </p:sp>
      <p:sp>
        <p:nvSpPr>
          <p:cNvPr id="14340" name="Titel 2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Optimisten leben länger als Pessimisten</a:t>
            </a:r>
          </a:p>
        </p:txBody>
      </p:sp>
      <p:sp>
        <p:nvSpPr>
          <p:cNvPr id="14341" name="Datumsplatzhalt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E4DF045D-D0FE-419D-9786-576D279D6A73}" type="datetime1">
              <a:rPr lang="de-DE"/>
              <a:pPr/>
              <a:t>13.09.2013</a:t>
            </a:fld>
            <a:endParaRPr lang="de-DE"/>
          </a:p>
        </p:txBody>
      </p:sp>
      <p:sp>
        <p:nvSpPr>
          <p:cNvPr id="14342" name="Fußzeilenplatzhalter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/>
              <a:t>Prof. em. Prof. Dr. med. habil. Karl Hecht</a:t>
            </a:r>
          </a:p>
        </p:txBody>
      </p:sp>
      <p:sp>
        <p:nvSpPr>
          <p:cNvPr id="14343" name="Foliennummernplatzhalt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5B83B01B-A4D7-45C1-B84D-4779F14BAE54}" type="slidenum">
              <a:rPr lang="de-DE"/>
              <a:pPr/>
              <a:t>37</a:t>
            </a:fld>
            <a:endParaRPr lang="de-DE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9144000" cy="71437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de-DE" sz="3600" b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Optimisten leben länger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idx="1"/>
          </p:nvPr>
        </p:nvSpPr>
        <p:spPr>
          <a:xfrm>
            <a:off x="1142976" y="933450"/>
            <a:ext cx="6393701" cy="4991100"/>
          </a:xfrm>
          <a:solidFill>
            <a:srgbClr val="00B050"/>
          </a:solidFill>
        </p:spPr>
        <p:txBody>
          <a:bodyPr rtlCol="0"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de-DE" sz="2400" b="1" u="sng" dirty="0" smtClean="0"/>
              <a:t>Psychologischer Test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de-DE" sz="2400" b="1" dirty="0" smtClean="0"/>
              <a:t>Intensität: Optimismus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de-DE" sz="2400" b="1" dirty="0" smtClean="0"/>
              <a:t>Intensität: Pessimismus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de-DE" sz="2400" b="1" dirty="0" smtClean="0"/>
              <a:t>1)   122 Männer: erster Herzinfarkt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de-DE" sz="2400" b="1" dirty="0"/>
              <a:t> </a:t>
            </a:r>
            <a:r>
              <a:rPr lang="de-DE" sz="2400" b="1" dirty="0" smtClean="0"/>
              <a:t>     nach 8 Jahren gestorben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de-DE" sz="2400" b="1" dirty="0"/>
              <a:t> </a:t>
            </a:r>
            <a:r>
              <a:rPr lang="de-DE" sz="2400" b="1" dirty="0" smtClean="0"/>
              <a:t>     84% der Pessimisten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de-DE" sz="2400" b="1" dirty="0" smtClean="0"/>
              <a:t>      24% der Optimisten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de-DE" sz="2400" b="1" dirty="0" smtClean="0"/>
          </a:p>
        </p:txBody>
      </p:sp>
      <p:sp>
        <p:nvSpPr>
          <p:cNvPr id="10243" name="Fußzeilenplatzhalter 6"/>
          <p:cNvSpPr>
            <a:spLocks noGrp="1"/>
          </p:cNvSpPr>
          <p:nvPr>
            <p:ph type="ftr" sz="quarter" idx="11"/>
          </p:nvPr>
        </p:nvSpPr>
        <p:spPr bwMode="auto">
          <a:xfrm>
            <a:off x="2286000" y="6492876"/>
            <a:ext cx="375285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dirty="0"/>
              <a:t>Prof. </a:t>
            </a:r>
            <a:r>
              <a:rPr lang="de-DE" dirty="0" err="1"/>
              <a:t>em</a:t>
            </a:r>
            <a:r>
              <a:rPr lang="de-DE" dirty="0"/>
              <a:t>. Prof. Dr. med. habil. Karl Hecht</a:t>
            </a:r>
          </a:p>
        </p:txBody>
      </p:sp>
      <p:sp>
        <p:nvSpPr>
          <p:cNvPr id="10244" name="Foliennummernplatzhalt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fld id="{0D32978B-9F20-4B6E-BBA5-928BC593B7E9}" type="slidenum">
              <a:rPr lang="de-DE"/>
              <a:pPr>
                <a:defRPr/>
              </a:pPr>
              <a:t>38</a:t>
            </a:fld>
            <a:endParaRPr lang="de-DE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178695" y="4286256"/>
            <a:ext cx="6786610" cy="1571636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marL="319088" marR="0" lvl="0" indent="-319088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Positive Emotionen modulieren und aktivieren</a:t>
            </a:r>
          </a:p>
          <a:p>
            <a:pPr marL="319088" marR="0" lvl="0" indent="-319088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das Immunsystem</a:t>
            </a:r>
          </a:p>
          <a:p>
            <a:pPr marL="319088" marR="0" lvl="0" indent="-319088" algn="l" defTabSz="914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z.B. aktivieren sie die Naturkillerzellen</a:t>
            </a:r>
          </a:p>
        </p:txBody>
      </p:sp>
      <p:sp>
        <p:nvSpPr>
          <p:cNvPr id="7" name="Textfeld 5"/>
          <p:cNvSpPr txBox="1">
            <a:spLocks noChangeArrowheads="1"/>
          </p:cNvSpPr>
          <p:nvPr/>
        </p:nvSpPr>
        <p:spPr bwMode="auto">
          <a:xfrm>
            <a:off x="333360" y="6072206"/>
            <a:ext cx="847728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>
                <a:latin typeface="Calibri" pitchFamily="34" charset="0"/>
              </a:rPr>
              <a:t>Haed et al 1983, Herbermann 2001, Lutgendorf et al 2005, Levy et al 1991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Inhaltsplatzhalter 2"/>
          <p:cNvSpPr>
            <a:spLocks noGrp="1"/>
          </p:cNvSpPr>
          <p:nvPr>
            <p:ph idx="1"/>
          </p:nvPr>
        </p:nvSpPr>
        <p:spPr>
          <a:xfrm>
            <a:off x="285751" y="785812"/>
            <a:ext cx="8429653" cy="5214955"/>
          </a:xfrm>
          <a:solidFill>
            <a:srgbClr val="92D050"/>
          </a:solidFill>
        </p:spPr>
        <p:txBody>
          <a:bodyPr rtlCol="0">
            <a:normAutofit fontScale="85000" lnSpcReduction="2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sz="5600" b="1" dirty="0" smtClean="0">
                <a:solidFill>
                  <a:srgbClr val="8F2133"/>
                </a:solidFill>
              </a:rPr>
              <a:t>Länger leben mit Humor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de-DE" sz="4200" b="1" dirty="0" smtClean="0">
              <a:solidFill>
                <a:srgbClr val="8F2133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dirty="0" smtClean="0"/>
              <a:t>Universität der Wissenschaften und Technologie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dirty="0" smtClean="0"/>
              <a:t>Trondheim / Norwegen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dirty="0" smtClean="0"/>
              <a:t>Untersuchung von 53.000 Personen über 7 Jahre.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u="sng" dirty="0" smtClean="0"/>
              <a:t>Ergebnis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dirty="0" smtClean="0"/>
              <a:t>Menschen mit einem gesunden Humor haben eine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dirty="0" smtClean="0"/>
              <a:t>erheblich höhere Lebenserwartung als Humorlose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dirty="0" smtClean="0"/>
              <a:t>oder solche, die sich auf Kosten der Schwächen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dirty="0" smtClean="0"/>
              <a:t>anderer amüsieren.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de-DE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de-DE" sz="1800" dirty="0" err="1" smtClean="0"/>
              <a:t>Ap</a:t>
            </a:r>
            <a:r>
              <a:rPr lang="de-DE" sz="1800" dirty="0" smtClean="0"/>
              <a:t>. </a:t>
            </a:r>
            <a:r>
              <a:rPr lang="de-DE" sz="1800" dirty="0" err="1" smtClean="0"/>
              <a:t>Wm</a:t>
            </a:r>
            <a:r>
              <a:rPr lang="de-DE" sz="1800" dirty="0" smtClean="0"/>
              <a:t> 08/10 (2010) S. 63)</a:t>
            </a:r>
          </a:p>
        </p:txBody>
      </p:sp>
      <p:sp>
        <p:nvSpPr>
          <p:cNvPr id="11571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7D2CE7-9581-4C7B-946E-83E6B6CF24FE}" type="slidenum">
              <a:rPr lang="de-DE">
                <a:latin typeface="Arial" pitchFamily="34" charset="0"/>
              </a:rPr>
              <a:pPr>
                <a:defRPr/>
              </a:pPr>
              <a:t>39</a:t>
            </a:fld>
            <a:endParaRPr lang="de-DE">
              <a:latin typeface="Arial" pitchFamily="34" charset="0"/>
            </a:endParaRPr>
          </a:p>
        </p:txBody>
      </p:sp>
      <p:sp>
        <p:nvSpPr>
          <p:cNvPr id="115716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" pitchFamily="34" charset="0"/>
              </a:rPr>
              <a:t>Prof. em. Prof. Dr. med. habil. Karl Hecht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928662" y="357166"/>
            <a:ext cx="7929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Arztkosmonaut Valerie </a:t>
            </a:r>
            <a:r>
              <a:rPr lang="de-DE" sz="2800" dirty="0" err="1" smtClean="0"/>
              <a:t>Polyakov</a:t>
            </a:r>
            <a:endParaRPr lang="de-DE" sz="2800" dirty="0" smtClean="0"/>
          </a:p>
          <a:p>
            <a:r>
              <a:rPr lang="de-DE" sz="2800" dirty="0" smtClean="0"/>
              <a:t>2 </a:t>
            </a:r>
            <a:r>
              <a:rPr lang="de-DE" sz="2800" dirty="0" err="1" smtClean="0"/>
              <a:t>Kosmosflüge</a:t>
            </a:r>
            <a:r>
              <a:rPr lang="de-DE" sz="2800" dirty="0" smtClean="0"/>
              <a:t>            1 x 241 Tage</a:t>
            </a:r>
          </a:p>
          <a:p>
            <a:r>
              <a:rPr lang="de-DE" sz="2800" dirty="0" smtClean="0"/>
              <a:t>   MIR  -  Station          1 x 437 Tage</a:t>
            </a:r>
            <a:endParaRPr lang="de-DE" sz="2800" dirty="0"/>
          </a:p>
        </p:txBody>
      </p:sp>
      <p:sp>
        <p:nvSpPr>
          <p:cNvPr id="12" name="Textfeld 11"/>
          <p:cNvSpPr txBox="1"/>
          <p:nvPr/>
        </p:nvSpPr>
        <p:spPr>
          <a:xfrm>
            <a:off x="886023" y="2143116"/>
            <a:ext cx="73719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Verjüngung                             beschleunigtes Altern</a:t>
            </a:r>
          </a:p>
          <a:p>
            <a:endParaRPr lang="de-DE" sz="3200" dirty="0"/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2928926" y="2285992"/>
            <a:ext cx="1928826" cy="158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2857488" y="2500306"/>
            <a:ext cx="1928826" cy="158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eschweifte Klammer rechts 14"/>
          <p:cNvSpPr/>
          <p:nvPr/>
        </p:nvSpPr>
        <p:spPr>
          <a:xfrm>
            <a:off x="3286116" y="857232"/>
            <a:ext cx="214314" cy="928694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6" name="Tabelle 15"/>
          <p:cNvGraphicFramePr>
            <a:graphicFrameLocks noGrp="1"/>
          </p:cNvGraphicFramePr>
          <p:nvPr/>
        </p:nvGraphicFramePr>
        <p:xfrm>
          <a:off x="357158" y="2928934"/>
          <a:ext cx="842968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842"/>
                <a:gridCol w="4214842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Erde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Kosmos</a:t>
                      </a:r>
                      <a:endParaRPr lang="de-DE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rgbClr val="FF0000"/>
                          </a:solidFill>
                        </a:rPr>
                        <a:t>Rehabilitation</a:t>
                      </a:r>
                      <a:endParaRPr lang="de-DE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rgbClr val="FF0000"/>
                          </a:solidFill>
                        </a:rPr>
                        <a:t>bei mangelnden Aktivitäten</a:t>
                      </a:r>
                      <a:endParaRPr lang="de-DE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normale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Osteoporose</a:t>
                      </a:r>
                      <a:endParaRPr lang="de-DE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funktionelle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err="1" smtClean="0"/>
                        <a:t>Dysmineralose</a:t>
                      </a:r>
                      <a:endParaRPr lang="de-DE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Regulation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Muskelatrophie</a:t>
                      </a:r>
                      <a:endParaRPr lang="de-DE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Herz- Kreislaufdysregulation</a:t>
                      </a:r>
                      <a:endParaRPr lang="de-DE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de-D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Hormonelle Probleme u.a.</a:t>
                      </a:r>
                      <a:endParaRPr lang="de-DE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ußzeilenplatzhalt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/>
              <a:t>Prof. em. Prof. Dr. med. habil. Karl Hecht</a:t>
            </a:r>
          </a:p>
        </p:txBody>
      </p:sp>
      <p:sp>
        <p:nvSpPr>
          <p:cNvPr id="12292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4DDE4260-43E3-4A68-A5D7-45B9C53160FA}" type="slidenum">
              <a:rPr lang="de-DE"/>
              <a:pPr/>
              <a:t>40</a:t>
            </a:fld>
            <a:endParaRPr lang="de-DE"/>
          </a:p>
        </p:txBody>
      </p:sp>
      <p:sp>
        <p:nvSpPr>
          <p:cNvPr id="12293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071538" y="642918"/>
            <a:ext cx="7000924" cy="4495800"/>
          </a:xfrm>
          <a:solidFill>
            <a:srgbClr val="FFC000"/>
          </a:solidFill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None/>
            </a:pPr>
            <a:r>
              <a:rPr lang="de-DE" dirty="0" smtClean="0"/>
              <a:t>   </a:t>
            </a:r>
            <a:r>
              <a:rPr lang="de-DE" sz="4000" b="1" dirty="0" smtClean="0">
                <a:solidFill>
                  <a:srgbClr val="FF0000"/>
                </a:solidFill>
              </a:rPr>
              <a:t>Negative Emotionen sind genauso</a:t>
            </a:r>
          </a:p>
          <a:p>
            <a:pPr>
              <a:buFont typeface="Wingdings" pitchFamily="2" charset="2"/>
              <a:buNone/>
            </a:pPr>
            <a:r>
              <a:rPr lang="de-DE" sz="4000" b="1" dirty="0" smtClean="0">
                <a:solidFill>
                  <a:srgbClr val="FF0000"/>
                </a:solidFill>
              </a:rPr>
              <a:t>   krankheitsverursachend wie:</a:t>
            </a:r>
          </a:p>
          <a:p>
            <a:r>
              <a:rPr lang="de-DE" sz="3900" b="1" dirty="0" smtClean="0"/>
              <a:t>Rauchen</a:t>
            </a:r>
          </a:p>
          <a:p>
            <a:r>
              <a:rPr lang="de-DE" sz="3900" b="1" dirty="0" smtClean="0"/>
              <a:t>Alkohol</a:t>
            </a:r>
          </a:p>
          <a:p>
            <a:r>
              <a:rPr lang="de-DE" sz="3900" b="1" dirty="0" smtClean="0"/>
              <a:t>Bewegungsmangel</a:t>
            </a:r>
          </a:p>
          <a:p>
            <a:r>
              <a:rPr lang="de-DE" sz="3900" b="1" dirty="0" smtClean="0"/>
              <a:t>Falsche Ernährung</a:t>
            </a:r>
          </a:p>
          <a:p>
            <a:r>
              <a:rPr lang="de-DE" sz="3900" b="1" dirty="0" smtClean="0"/>
              <a:t>Fettsucht</a:t>
            </a:r>
          </a:p>
          <a:p>
            <a:r>
              <a:rPr lang="de-DE" sz="3900" b="1" dirty="0" smtClean="0"/>
              <a:t>unregelmäßige Lebensweise</a:t>
            </a:r>
          </a:p>
        </p:txBody>
      </p:sp>
      <p:sp>
        <p:nvSpPr>
          <p:cNvPr id="12294" name="Datumsplatzhalter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381DBD0C-FEB2-4A4F-B047-73B00A08A791}" type="datetime1">
              <a:rPr lang="de-DE"/>
              <a:pPr/>
              <a:t>13.09.2013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285852" y="5715016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Quelle: Benson (1996)</a:t>
            </a:r>
            <a:endParaRPr lang="de-DE" dirty="0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 smtClean="0"/>
              <a:t>Emotionen reflektieren sich in allen Organsystemen</a:t>
            </a:r>
          </a:p>
        </p:txBody>
      </p:sp>
      <p:sp>
        <p:nvSpPr>
          <p:cNvPr id="18435" name="Fußzeilenplatzhalt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de-DE"/>
              <a:t>Prof. em. Prof. Dr. med. habil. Karl Hecht</a:t>
            </a:r>
          </a:p>
        </p:txBody>
      </p:sp>
      <p:sp>
        <p:nvSpPr>
          <p:cNvPr id="18436" name="Foliennummernplatzhalt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fld id="{93CE6B88-A72F-4B2E-A737-2368F5BCEF43}" type="slidenum">
              <a:rPr lang="de-DE"/>
              <a:pPr/>
              <a:t>41</a:t>
            </a:fld>
            <a:endParaRPr lang="de-DE"/>
          </a:p>
        </p:txBody>
      </p:sp>
      <p:pic>
        <p:nvPicPr>
          <p:cNvPr id="18437" name="Grafik 6" descr="Scan10004.JPG"/>
          <p:cNvPicPr>
            <a:picLocks noChangeAspect="1"/>
          </p:cNvPicPr>
          <p:nvPr/>
        </p:nvPicPr>
        <p:blipFill>
          <a:blip r:embed="rId2"/>
          <a:srcRect l="30208" t="54092" r="4166"/>
          <a:stretch>
            <a:fillRect/>
          </a:stretch>
        </p:blipFill>
        <p:spPr bwMode="auto">
          <a:xfrm flipH="1">
            <a:off x="347133" y="714332"/>
            <a:ext cx="844973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21637" y="928670"/>
            <a:ext cx="5500726" cy="407196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de-DE" sz="5400" b="1" dirty="0" smtClean="0">
                <a:solidFill>
                  <a:srgbClr val="FF0000"/>
                </a:solidFill>
              </a:rPr>
              <a:t>Gedächtnis</a:t>
            </a:r>
          </a:p>
          <a:p>
            <a:r>
              <a:rPr lang="de-DE" sz="5400" b="1" dirty="0" smtClean="0">
                <a:solidFill>
                  <a:srgbClr val="FF0000"/>
                </a:solidFill>
              </a:rPr>
              <a:t>Vergesslichkeit</a:t>
            </a:r>
          </a:p>
          <a:p>
            <a:r>
              <a:rPr lang="de-DE" sz="5400" b="1" dirty="0" smtClean="0">
                <a:solidFill>
                  <a:srgbClr val="FF0000"/>
                </a:solidFill>
              </a:rPr>
              <a:t>Rückerinnerung</a:t>
            </a:r>
          </a:p>
          <a:p>
            <a:r>
              <a:rPr lang="de-DE" sz="5400" b="1" dirty="0" smtClean="0">
                <a:solidFill>
                  <a:srgbClr val="FF0000"/>
                </a:solidFill>
              </a:rPr>
              <a:t>Altersdemenz</a:t>
            </a:r>
            <a:endParaRPr lang="de-DE" sz="5400" b="1" dirty="0">
              <a:solidFill>
                <a:srgbClr val="FF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42</a:t>
            </a:fld>
            <a:endParaRPr lang="de-DE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1522"/>
          </a:xfrm>
          <a:noFill/>
        </p:spPr>
        <p:txBody>
          <a:bodyPr>
            <a:normAutofit/>
          </a:bodyPr>
          <a:lstStyle/>
          <a:p>
            <a:r>
              <a:rPr lang="de-DE" sz="3200" b="1" dirty="0" smtClean="0"/>
              <a:t>Geistige Leistungsfähigkeit im Alter</a:t>
            </a:r>
            <a:br>
              <a:rPr lang="de-DE" sz="3200" b="1" dirty="0" smtClean="0"/>
            </a:br>
            <a:r>
              <a:rPr lang="de-DE" sz="3200" b="1" dirty="0" smtClean="0"/>
              <a:t>von geistigen Anforderungen abhängig</a:t>
            </a:r>
            <a:endParaRPr lang="de-DE" sz="3200" dirty="0"/>
          </a:p>
        </p:txBody>
      </p:sp>
      <p:pic>
        <p:nvPicPr>
          <p:cNvPr id="3074" name="Picture 2" descr="E:\Leistungsfähigkeit_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07" y="1071547"/>
            <a:ext cx="8281987" cy="526097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000101" y="6357957"/>
            <a:ext cx="2978668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de-DE" dirty="0" smtClean="0"/>
              <a:t>(nach Lehrt und Fischer 1987)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7786710" y="1643050"/>
            <a:ext cx="100013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</a:rPr>
              <a:t>hoch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786710" y="3786190"/>
            <a:ext cx="1214446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</a:rPr>
              <a:t>gering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214942" y="1071546"/>
            <a:ext cx="3582776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</a:rPr>
              <a:t>geistige Anforderungen</a:t>
            </a:r>
            <a:endParaRPr lang="de-DE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noFill/>
        </p:spPr>
        <p:txBody>
          <a:bodyPr>
            <a:normAutofit/>
          </a:bodyPr>
          <a:lstStyle/>
          <a:p>
            <a:r>
              <a:rPr lang="de-DE" sz="3200" b="1" dirty="0" smtClean="0"/>
              <a:t>Das prospektive Gedächtnis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214282" y="857232"/>
            <a:ext cx="8929718" cy="550918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de-DE" sz="3200" dirty="0" smtClean="0"/>
              <a:t>Das prospektive Gedächtnis ermöglicht es den Menschen, an zukünftige Handlungen zu erinnern (</a:t>
            </a:r>
            <a:r>
              <a:rPr lang="de-DE" sz="3200" dirty="0" err="1" smtClean="0"/>
              <a:t>Draaisma</a:t>
            </a:r>
            <a:r>
              <a:rPr lang="de-DE" sz="3200" dirty="0" smtClean="0"/>
              <a:t> 2009).</a:t>
            </a:r>
          </a:p>
          <a:p>
            <a:r>
              <a:rPr lang="de-DE" sz="3200" u="sng" dirty="0" smtClean="0">
                <a:solidFill>
                  <a:srgbClr val="FF0000"/>
                </a:solidFill>
              </a:rPr>
              <a:t>Es hat daher keine feste Speicherung</a:t>
            </a:r>
            <a:r>
              <a:rPr lang="de-DE" sz="3200" dirty="0" smtClean="0"/>
              <a:t>.</a:t>
            </a:r>
          </a:p>
          <a:p>
            <a:r>
              <a:rPr lang="de-DE" sz="3200" dirty="0" smtClean="0"/>
              <a:t>Es hat nur das zum Inhalt, was man zu tun gedenkt. Zum Beispiel Pläne, Termine, Vorsätze.</a:t>
            </a:r>
          </a:p>
          <a:p>
            <a:r>
              <a:rPr lang="de-DE" sz="3200" dirty="0" smtClean="0"/>
              <a:t>Es gewährleistet die Erinnerung an das, was man tun will oder wollte.</a:t>
            </a:r>
          </a:p>
          <a:p>
            <a:endParaRPr lang="de-DE" sz="3200" dirty="0" smtClean="0"/>
          </a:p>
          <a:p>
            <a:pPr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C00000"/>
                </a:solidFill>
              </a:rPr>
              <a:t>Erfordert hohe Konzentrationsfähigkeit</a:t>
            </a:r>
          </a:p>
          <a:p>
            <a:pPr>
              <a:buFont typeface="Arial" pitchFamily="34" charset="0"/>
              <a:buChar char="•"/>
            </a:pPr>
            <a:r>
              <a:rPr lang="de-DE" sz="3200" dirty="0" smtClean="0">
                <a:solidFill>
                  <a:srgbClr val="C00000"/>
                </a:solidFill>
              </a:rPr>
              <a:t>Vergesslichkeit im Alter – Mangel an Konzentration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noFill/>
        </p:spPr>
        <p:txBody>
          <a:bodyPr>
            <a:normAutofit fontScale="90000"/>
          </a:bodyPr>
          <a:lstStyle/>
          <a:p>
            <a:r>
              <a:rPr lang="de-DE" sz="3200" b="1" dirty="0" smtClean="0"/>
              <a:t>Rückerinnerung an jüngere Lebensjahre mit zunehmendem Alter - </a:t>
            </a:r>
            <a:r>
              <a:rPr lang="de-DE" sz="3200" b="1" dirty="0" err="1" smtClean="0"/>
              <a:t>Reminiszenzeffekt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285720" y="5500702"/>
            <a:ext cx="8358246" cy="110797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de-DE" sz="2200" dirty="0" smtClean="0"/>
              <a:t>Größe des Erinnerungsvermögen bei 80jährigen (</a:t>
            </a:r>
            <a:r>
              <a:rPr lang="de-DE" sz="2200" dirty="0" err="1" smtClean="0"/>
              <a:t>Draaisma</a:t>
            </a:r>
            <a:r>
              <a:rPr lang="de-DE" sz="2200" dirty="0" smtClean="0"/>
              <a:t> 2009)</a:t>
            </a:r>
          </a:p>
          <a:p>
            <a:r>
              <a:rPr lang="de-DE" sz="2200" dirty="0" smtClean="0"/>
              <a:t>Seitenzahl von Autobiografien</a:t>
            </a:r>
          </a:p>
          <a:p>
            <a:r>
              <a:rPr lang="de-DE" sz="2200" dirty="0" smtClean="0"/>
              <a:t>analoges Ergebnis</a:t>
            </a:r>
            <a:endParaRPr lang="de-DE" sz="2200" dirty="0"/>
          </a:p>
        </p:txBody>
      </p:sp>
      <p:graphicFrame>
        <p:nvGraphicFramePr>
          <p:cNvPr id="7" name="Diagramm 6"/>
          <p:cNvGraphicFramePr>
            <a:graphicFrameLocks/>
          </p:cNvGraphicFramePr>
          <p:nvPr/>
        </p:nvGraphicFramePr>
        <p:xfrm>
          <a:off x="285720" y="1071546"/>
          <a:ext cx="8358246" cy="4214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feld 5"/>
          <p:cNvSpPr txBox="1">
            <a:spLocks noChangeArrowheads="1"/>
          </p:cNvSpPr>
          <p:nvPr/>
        </p:nvSpPr>
        <p:spPr bwMode="auto">
          <a:xfrm>
            <a:off x="0" y="285728"/>
            <a:ext cx="9144000" cy="52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de-DE" sz="2800" b="1" dirty="0">
                <a:latin typeface="Calibri" pitchFamily="34" charset="0"/>
              </a:rPr>
              <a:t>Schlaf des älteren </a:t>
            </a:r>
            <a:r>
              <a:rPr lang="de-DE" sz="2800" b="1" dirty="0" smtClean="0">
                <a:latin typeface="Calibri" pitchFamily="34" charset="0"/>
              </a:rPr>
              <a:t>Menschen ein </a:t>
            </a:r>
            <a:r>
              <a:rPr lang="de-DE" sz="2800" b="1" dirty="0">
                <a:latin typeface="Calibri" pitchFamily="34" charset="0"/>
              </a:rPr>
              <a:t>vielschichtiges </a:t>
            </a:r>
            <a:r>
              <a:rPr lang="de-DE" sz="2800" b="1" dirty="0" smtClean="0">
                <a:latin typeface="Calibri" pitchFamily="34" charset="0"/>
              </a:rPr>
              <a:t>Problem</a:t>
            </a:r>
            <a:endParaRPr lang="de-DE" sz="2800" b="1" dirty="0">
              <a:latin typeface="Calibri" pitchFamily="34" charset="0"/>
            </a:endParaRPr>
          </a:p>
        </p:txBody>
      </p:sp>
      <p:sp>
        <p:nvSpPr>
          <p:cNvPr id="3075" name="Rechteck 6"/>
          <p:cNvSpPr>
            <a:spLocks noChangeArrowheads="1"/>
          </p:cNvSpPr>
          <p:nvPr/>
        </p:nvSpPr>
        <p:spPr bwMode="auto">
          <a:xfrm>
            <a:off x="571472" y="5429264"/>
            <a:ext cx="5500688" cy="36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de-DE" b="1" dirty="0">
                <a:latin typeface="Calibri" pitchFamily="34" charset="0"/>
              </a:rPr>
              <a:t>Prof. </a:t>
            </a:r>
            <a:r>
              <a:rPr lang="de-DE" b="1" dirty="0" err="1">
                <a:latin typeface="Calibri" pitchFamily="34" charset="0"/>
              </a:rPr>
              <a:t>em</a:t>
            </a:r>
            <a:r>
              <a:rPr lang="de-DE" b="1" dirty="0">
                <a:latin typeface="Calibri" pitchFamily="34" charset="0"/>
              </a:rPr>
              <a:t>. Prof. Dr. med. habil. Karl Hecht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B6A47-2F80-46AC-84CA-32ED34A27DE6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857224" y="1285860"/>
          <a:ext cx="7429552" cy="35661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714776"/>
                <a:gridCol w="3714776"/>
              </a:tblGrid>
              <a:tr h="1920240"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rgbClr val="0070C0"/>
                          </a:solidFill>
                        </a:rPr>
                        <a:t>Gesunde</a:t>
                      </a:r>
                      <a:endParaRPr lang="de-DE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Chronisch Kranke</a:t>
                      </a:r>
                    </a:p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Innere</a:t>
                      </a:r>
                    </a:p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Neurologische</a:t>
                      </a:r>
                    </a:p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Psychiatrische</a:t>
                      </a:r>
                    </a:p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allergische</a:t>
                      </a:r>
                      <a:endParaRPr lang="de-DE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rgbClr val="0070C0"/>
                          </a:solidFill>
                        </a:rPr>
                        <a:t>Schlafgesund</a:t>
                      </a:r>
                      <a:endParaRPr lang="de-DE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rgbClr val="FF0000"/>
                          </a:solidFill>
                        </a:rPr>
                        <a:t>Chronische Schlafstörungen</a:t>
                      </a:r>
                      <a:endParaRPr lang="de-DE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188720"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rgbClr val="0070C0"/>
                          </a:solidFill>
                        </a:rPr>
                        <a:t>ohne Schlafmittel,</a:t>
                      </a:r>
                    </a:p>
                    <a:p>
                      <a:r>
                        <a:rPr lang="de-DE" sz="2400" b="1" dirty="0" smtClean="0">
                          <a:solidFill>
                            <a:srgbClr val="0070C0"/>
                          </a:solidFill>
                        </a:rPr>
                        <a:t>selten Medikamente</a:t>
                      </a:r>
                      <a:endParaRPr lang="de-DE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rgbClr val="FF0000"/>
                          </a:solidFill>
                        </a:rPr>
                        <a:t>Permanenter Gebrauch</a:t>
                      </a:r>
                    </a:p>
                    <a:p>
                      <a:r>
                        <a:rPr lang="de-DE" sz="2400" b="1" dirty="0" smtClean="0">
                          <a:solidFill>
                            <a:srgbClr val="FF0000"/>
                          </a:solidFill>
                        </a:rPr>
                        <a:t>von Schlafmitteln und</a:t>
                      </a:r>
                    </a:p>
                    <a:p>
                      <a:r>
                        <a:rPr lang="de-DE" sz="2400" b="1" dirty="0" smtClean="0">
                          <a:solidFill>
                            <a:srgbClr val="FF0000"/>
                          </a:solidFill>
                        </a:rPr>
                        <a:t>anderen Medikamenten</a:t>
                      </a:r>
                      <a:endParaRPr lang="de-DE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em. Prof. Dr. med. habil. Karl Hecht</a:t>
            </a:r>
            <a:endParaRPr lang="de-DE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feld 1"/>
          <p:cNvSpPr txBox="1">
            <a:spLocks noChangeArrowheads="1"/>
          </p:cNvSpPr>
          <p:nvPr/>
        </p:nvSpPr>
        <p:spPr bwMode="auto">
          <a:xfrm>
            <a:off x="2" y="0"/>
            <a:ext cx="9143999" cy="66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de-DE" sz="3600" b="1" dirty="0">
                <a:latin typeface="Calibri" pitchFamily="34" charset="0"/>
              </a:rPr>
              <a:t>Was ist zu tun um jung und gesund zu sein?</a:t>
            </a:r>
          </a:p>
        </p:txBody>
      </p:sp>
      <p:sp>
        <p:nvSpPr>
          <p:cNvPr id="30723" name="Rechteck 7"/>
          <p:cNvSpPr>
            <a:spLocks noChangeArrowheads="1"/>
          </p:cNvSpPr>
          <p:nvPr/>
        </p:nvSpPr>
        <p:spPr bwMode="auto">
          <a:xfrm>
            <a:off x="0" y="857250"/>
            <a:ext cx="9144000" cy="66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de-DE" sz="3600" b="1" dirty="0">
                <a:latin typeface="Calibri" pitchFamily="34" charset="0"/>
              </a:rPr>
              <a:t>Vor Elektrosmog auch im Schlaf schützen</a:t>
            </a:r>
          </a:p>
        </p:txBody>
      </p:sp>
      <p:pic>
        <p:nvPicPr>
          <p:cNvPr id="30724" name="Picture 11" descr="ERDPOTENZIAL_MAENNCHEN"/>
          <p:cNvPicPr>
            <a:picLocks noChangeAspect="1" noChangeArrowheads="1"/>
          </p:cNvPicPr>
          <p:nvPr/>
        </p:nvPicPr>
        <p:blipFill>
          <a:blip r:embed="rId2"/>
          <a:srcRect r="7576"/>
          <a:stretch>
            <a:fillRect/>
          </a:stretch>
        </p:blipFill>
        <p:spPr bwMode="auto">
          <a:xfrm>
            <a:off x="698501" y="1643063"/>
            <a:ext cx="7516813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C7EFC-C0B5-45D1-96A1-41A32A62DE7E}" type="slidenum">
              <a:rPr lang="de-DE"/>
              <a:pPr>
                <a:defRPr/>
              </a:pPr>
              <a:t>47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em. Prof. Dr. med. habil. Karl Hecht</a:t>
            </a:r>
            <a:endParaRPr lang="de-DE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09F14-29D6-4B9E-904B-9C38BE3BB238}" type="slidenum">
              <a:rPr lang="de-DE"/>
              <a:pPr>
                <a:defRPr/>
              </a:pPr>
              <a:t>48</a:t>
            </a:fld>
            <a:endParaRPr lang="de-DE"/>
          </a:p>
        </p:txBody>
      </p:sp>
      <p:pic>
        <p:nvPicPr>
          <p:cNvPr id="156676" name="Picture 6" descr="Grafik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928670"/>
            <a:ext cx="745148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solidFill>
                  <a:srgbClr val="0070C0"/>
                </a:solidFill>
                <a:latin typeface="Calibri" pitchFamily="34" charset="0"/>
              </a:rPr>
              <a:t>Stiller </a:t>
            </a:r>
            <a:r>
              <a:rPr lang="de-DE" sz="3600" b="1" dirty="0" smtClean="0">
                <a:solidFill>
                  <a:srgbClr val="0070C0"/>
                </a:solidFill>
                <a:latin typeface="Calibri" pitchFamily="34" charset="0"/>
              </a:rPr>
              <a:t>Dauerstressor und Schlafstörer</a:t>
            </a:r>
            <a:r>
              <a:rPr lang="de-DE" sz="3600" b="1" dirty="0">
                <a:solidFill>
                  <a:srgbClr val="0070C0"/>
                </a:solidFill>
                <a:latin typeface="Calibri" pitchFamily="34" charset="0"/>
              </a:rPr>
              <a:t/>
            </a:r>
            <a:br>
              <a:rPr lang="de-DE" sz="3600" b="1" dirty="0">
                <a:solidFill>
                  <a:srgbClr val="0070C0"/>
                </a:solidFill>
                <a:latin typeface="Calibri" pitchFamily="34" charset="0"/>
              </a:rPr>
            </a:br>
            <a:r>
              <a:rPr lang="de-DE" sz="3600" b="1" dirty="0">
                <a:solidFill>
                  <a:srgbClr val="0070C0"/>
                </a:solidFill>
                <a:latin typeface="Calibri" pitchFamily="34" charset="0"/>
              </a:rPr>
              <a:t>Elektrosmog</a:t>
            </a:r>
            <a:endParaRPr lang="de-DE" sz="3600" dirty="0">
              <a:solidFill>
                <a:srgbClr val="0070C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56678" name="Textfeld 6"/>
          <p:cNvSpPr txBox="1">
            <a:spLocks noChangeArrowheads="1"/>
          </p:cNvSpPr>
          <p:nvPr/>
        </p:nvSpPr>
        <p:spPr bwMode="auto">
          <a:xfrm>
            <a:off x="1285852" y="5103674"/>
            <a:ext cx="328614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b="1" dirty="0">
                <a:latin typeface="Calibri" pitchFamily="34" charset="0"/>
              </a:rPr>
              <a:t>Handy: </a:t>
            </a:r>
            <a:endParaRPr lang="de-DE" sz="2400" b="1" dirty="0" smtClean="0">
              <a:latin typeface="Calibri" pitchFamily="34" charset="0"/>
            </a:endParaRPr>
          </a:p>
          <a:p>
            <a:r>
              <a:rPr lang="de-DE" sz="2400" b="1" dirty="0" smtClean="0">
                <a:latin typeface="Calibri" pitchFamily="34" charset="0"/>
              </a:rPr>
              <a:t>460 </a:t>
            </a:r>
            <a:r>
              <a:rPr lang="de-DE" sz="2400" b="1" dirty="0">
                <a:latin typeface="Calibri" pitchFamily="34" charset="0"/>
              </a:rPr>
              <a:t>Stunden/Jahr</a:t>
            </a:r>
          </a:p>
          <a:p>
            <a:r>
              <a:rPr lang="de-DE" sz="2400" b="1" dirty="0">
                <a:latin typeface="Calibri" pitchFamily="34" charset="0"/>
              </a:rPr>
              <a:t>Innerhalb von 15 Jahren</a:t>
            </a:r>
          </a:p>
          <a:p>
            <a:r>
              <a:rPr lang="de-DE" sz="3600" b="1" dirty="0">
                <a:latin typeface="Calibri" pitchFamily="34" charset="0"/>
              </a:rPr>
              <a:t>Hirntumor</a:t>
            </a:r>
          </a:p>
        </p:txBody>
      </p:sp>
      <p:sp>
        <p:nvSpPr>
          <p:cNvPr id="156679" name="Textfeld 7"/>
          <p:cNvSpPr txBox="1">
            <a:spLocks noChangeArrowheads="1"/>
          </p:cNvSpPr>
          <p:nvPr/>
        </p:nvSpPr>
        <p:spPr bwMode="auto">
          <a:xfrm>
            <a:off x="5357818" y="5715016"/>
            <a:ext cx="3576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latin typeface="Calibri" pitchFamily="34" charset="0"/>
              </a:rPr>
              <a:t>Quelle: Europäische Umweltagentur</a:t>
            </a:r>
          </a:p>
          <a:p>
            <a:r>
              <a:rPr lang="de-DE" dirty="0">
                <a:latin typeface="Calibri" pitchFamily="34" charset="0"/>
              </a:rPr>
              <a:t>600 Seiten – Bericht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feld 1"/>
          <p:cNvSpPr txBox="1">
            <a:spLocks noChangeArrowheads="1"/>
          </p:cNvSpPr>
          <p:nvPr/>
        </p:nvSpPr>
        <p:spPr bwMode="auto">
          <a:xfrm>
            <a:off x="1" y="0"/>
            <a:ext cx="9072562" cy="66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de-DE" sz="3600" b="1" dirty="0">
                <a:latin typeface="Calibri" pitchFamily="34" charset="0"/>
              </a:rPr>
              <a:t>Was ist zu tun um jung und gesund zu sein?</a:t>
            </a:r>
          </a:p>
        </p:txBody>
      </p:sp>
      <p:sp>
        <p:nvSpPr>
          <p:cNvPr id="27651" name="Rechteck 7"/>
          <p:cNvSpPr>
            <a:spLocks noChangeArrowheads="1"/>
          </p:cNvSpPr>
          <p:nvPr/>
        </p:nvSpPr>
        <p:spPr bwMode="auto">
          <a:xfrm>
            <a:off x="250032" y="785795"/>
            <a:ext cx="8643938" cy="54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de-DE" sz="2800" b="1" dirty="0">
                <a:latin typeface="Calibri" pitchFamily="34" charset="0"/>
              </a:rPr>
              <a:t>Minischlaf am Tage ein Gesundbrunnen</a:t>
            </a:r>
          </a:p>
        </p:txBody>
      </p:sp>
      <p:pic>
        <p:nvPicPr>
          <p:cNvPr id="27652" name="Picture 6" descr="Mittagsschlaf in  China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1" y="1785938"/>
            <a:ext cx="3403600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GK4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1357314"/>
            <a:ext cx="382111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 descr="Siesta hält gesund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64" y="4071939"/>
            <a:ext cx="4929187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FAD05-C108-404E-AD9B-7AA7F5B52BD8}" type="slidenum">
              <a:rPr lang="de-DE"/>
              <a:pPr>
                <a:defRPr/>
              </a:pPr>
              <a:t>49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em. Prof. Dr. med. habil. Karl Hecht</a:t>
            </a:r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" y="714357"/>
            <a:ext cx="9143999" cy="161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spcBef>
                <a:spcPct val="30000"/>
              </a:spcBef>
            </a:pPr>
            <a:r>
              <a:rPr lang="de-DE" sz="3000" dirty="0" err="1">
                <a:latin typeface="Calibri" pitchFamily="34" charset="0"/>
              </a:rPr>
              <a:t>Hufeland</a:t>
            </a:r>
            <a:r>
              <a:rPr lang="de-DE" sz="3000" dirty="0">
                <a:latin typeface="Calibri" pitchFamily="34" charset="0"/>
              </a:rPr>
              <a:t>, Christoph Wilhelm</a:t>
            </a:r>
            <a:br>
              <a:rPr lang="de-DE" sz="3000" dirty="0">
                <a:latin typeface="Calibri" pitchFamily="34" charset="0"/>
              </a:rPr>
            </a:br>
            <a:r>
              <a:rPr lang="de-DE" sz="3000" dirty="0">
                <a:latin typeface="Calibri" pitchFamily="34" charset="0"/>
              </a:rPr>
              <a:t>(</a:t>
            </a:r>
            <a:r>
              <a:rPr lang="de-DE" sz="3000" dirty="0" smtClean="0">
                <a:latin typeface="Calibri" pitchFamily="34" charset="0"/>
              </a:rPr>
              <a:t>1762-1836</a:t>
            </a:r>
            <a:r>
              <a:rPr lang="de-DE" sz="3000" dirty="0">
                <a:latin typeface="Calibri" pitchFamily="34" charset="0"/>
              </a:rPr>
              <a:t>) in seinem </a:t>
            </a:r>
            <a:r>
              <a:rPr lang="de-DE" sz="3000" dirty="0" smtClean="0">
                <a:latin typeface="Calibri" pitchFamily="34" charset="0"/>
              </a:rPr>
              <a:t>Hauptwerk „Makrobiotik“ oder</a:t>
            </a:r>
            <a:endParaRPr lang="de-DE" sz="3000" dirty="0">
              <a:latin typeface="Calibri" pitchFamily="34" charset="0"/>
            </a:endParaRPr>
          </a:p>
          <a:p>
            <a:pPr>
              <a:spcBef>
                <a:spcPct val="30000"/>
              </a:spcBef>
            </a:pPr>
            <a:r>
              <a:rPr lang="de-DE" sz="3000" dirty="0">
                <a:latin typeface="Calibri" pitchFamily="34" charset="0"/>
              </a:rPr>
              <a:t>„Die Kunst das menschliche Leben zu verlängern</a:t>
            </a:r>
            <a:r>
              <a:rPr lang="de-DE" sz="3000" dirty="0" smtClean="0">
                <a:latin typeface="Calibri" pitchFamily="34" charset="0"/>
              </a:rPr>
              <a:t>“ (1796)</a:t>
            </a:r>
            <a:endParaRPr lang="de-DE" sz="3000" dirty="0">
              <a:latin typeface="Calibri" pitchFamily="34" charset="0"/>
            </a:endParaRPr>
          </a:p>
        </p:txBody>
      </p:sp>
      <p:graphicFrame>
        <p:nvGraphicFramePr>
          <p:cNvPr id="5" name="Group 5"/>
          <p:cNvGraphicFramePr>
            <a:graphicFrameLocks noGrp="1"/>
          </p:cNvGraphicFramePr>
          <p:nvPr/>
        </p:nvGraphicFramePr>
        <p:xfrm>
          <a:off x="428596" y="2714620"/>
          <a:ext cx="6858000" cy="3637280"/>
        </p:xfrm>
        <a:graphic>
          <a:graphicData uri="http://schemas.openxmlformats.org/drawingml/2006/table">
            <a:tbl>
              <a:tblPr/>
              <a:tblGrid>
                <a:gridCol w="3429000"/>
                <a:gridCol w="3429000"/>
              </a:tblGrid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Hufeland</a:t>
                      </a:r>
                      <a:endParaRPr kumimoji="0" lang="de-DE" sz="2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K. Hecht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 Tage altert der Mensch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Entropie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4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 gesunden Schlaf verjüngt er sich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Negentropie</a:t>
                      </a:r>
                      <a:endParaRPr kumimoji="0" lang="de-DE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26" name="Text Box 22"/>
          <p:cNvSpPr txBox="1">
            <a:spLocks noChangeArrowheads="1"/>
          </p:cNvSpPr>
          <p:nvPr/>
        </p:nvSpPr>
        <p:spPr bwMode="auto">
          <a:xfrm>
            <a:off x="0" y="7400926"/>
            <a:ext cx="6858000" cy="104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161845" indent="-1161845">
              <a:spcBef>
                <a:spcPct val="50000"/>
              </a:spcBef>
            </a:pPr>
            <a:r>
              <a:rPr lang="de-DE" sz="3000" dirty="0">
                <a:latin typeface="Calibri" pitchFamily="34" charset="0"/>
              </a:rPr>
              <a:t>Cave: gesunder Schlaf bedeutet nicht langer Schlaf!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19C51-93A3-4910-8FF9-FF790B09E10B}" type="slidenum">
              <a:rPr lang="de-DE"/>
              <a:pPr>
                <a:defRPr/>
              </a:pPr>
              <a:t>5</a:t>
            </a:fld>
            <a:endParaRPr lang="de-DE"/>
          </a:p>
        </p:txBody>
      </p:sp>
      <p:sp>
        <p:nvSpPr>
          <p:cNvPr id="10" name="Pfeil nach unten 9"/>
          <p:cNvSpPr/>
          <p:nvPr/>
        </p:nvSpPr>
        <p:spPr>
          <a:xfrm rot="10800000">
            <a:off x="5072067" y="4286256"/>
            <a:ext cx="214313" cy="1428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1" name="Pfeil nach unten 10"/>
          <p:cNvSpPr/>
          <p:nvPr/>
        </p:nvSpPr>
        <p:spPr>
          <a:xfrm>
            <a:off x="5500695" y="4357695"/>
            <a:ext cx="214313" cy="1428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0" y="0"/>
            <a:ext cx="9144000" cy="58475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de-DE" sz="3200" dirty="0" smtClean="0"/>
              <a:t>Richtig und gut schlafen</a:t>
            </a:r>
            <a:endParaRPr lang="de-DE" sz="3200" dirty="0"/>
          </a:p>
        </p:txBody>
      </p:sp>
      <p:sp>
        <p:nvSpPr>
          <p:cNvPr id="13" name="Textfeld 12"/>
          <p:cNvSpPr txBox="1"/>
          <p:nvPr/>
        </p:nvSpPr>
        <p:spPr>
          <a:xfrm>
            <a:off x="6478014" y="3714753"/>
            <a:ext cx="2665954" cy="120031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(Systemunstabilität)</a:t>
            </a:r>
          </a:p>
          <a:p>
            <a:r>
              <a:rPr lang="de-DE" sz="2400" dirty="0" smtClean="0">
                <a:solidFill>
                  <a:srgbClr val="FF0000"/>
                </a:solidFill>
              </a:rPr>
              <a:t>Tagesablauf</a:t>
            </a:r>
          </a:p>
          <a:p>
            <a:r>
              <a:rPr lang="de-DE" sz="2400" dirty="0" err="1" smtClean="0">
                <a:solidFill>
                  <a:srgbClr val="FF0000"/>
                </a:solidFill>
              </a:rPr>
              <a:t>Dysstress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723433" y="5786454"/>
            <a:ext cx="2420567" cy="83098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de-DE" sz="2400" b="1" dirty="0" smtClean="0">
                <a:solidFill>
                  <a:srgbClr val="0062AC"/>
                </a:solidFill>
              </a:rPr>
              <a:t>(Systemstabilität)</a:t>
            </a:r>
          </a:p>
          <a:p>
            <a:r>
              <a:rPr lang="de-DE" sz="2400" b="1" dirty="0" smtClean="0">
                <a:solidFill>
                  <a:srgbClr val="0062AC"/>
                </a:solidFill>
              </a:rPr>
              <a:t>gesunder Schlaf</a:t>
            </a:r>
            <a:endParaRPr lang="de-DE" sz="2400" b="1" dirty="0">
              <a:solidFill>
                <a:srgbClr val="0062A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4876" y="6286520"/>
            <a:ext cx="1646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62AC"/>
                </a:solidFill>
              </a:rPr>
              <a:t>Verjüngung</a:t>
            </a:r>
            <a:endParaRPr lang="de-DE" sz="2400" b="1" dirty="0">
              <a:solidFill>
                <a:srgbClr val="0062A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D3602E-317F-40E1-995B-EF672196B2AE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14340" name="Textfeld 7"/>
          <p:cNvSpPr txBox="1">
            <a:spLocks noChangeArrowheads="1"/>
          </p:cNvSpPr>
          <p:nvPr/>
        </p:nvSpPr>
        <p:spPr bwMode="auto">
          <a:xfrm>
            <a:off x="0" y="500042"/>
            <a:ext cx="9144000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de-DE" sz="2800" b="1" dirty="0">
                <a:solidFill>
                  <a:srgbClr val="0062AC"/>
                </a:solidFill>
              </a:rPr>
              <a:t>Schlechte Schlafqualität im höheren Alter</a:t>
            </a:r>
            <a:br>
              <a:rPr lang="de-DE" sz="2800" b="1" dirty="0">
                <a:solidFill>
                  <a:srgbClr val="0062AC"/>
                </a:solidFill>
              </a:rPr>
            </a:br>
            <a:r>
              <a:rPr lang="de-DE" sz="2800" b="1" dirty="0">
                <a:solidFill>
                  <a:srgbClr val="0062AC"/>
                </a:solidFill>
              </a:rPr>
              <a:t>Was ist zu tun</a:t>
            </a:r>
            <a:r>
              <a:rPr lang="de-DE" sz="2800" b="1" dirty="0" smtClean="0">
                <a:solidFill>
                  <a:srgbClr val="0062AC"/>
                </a:solidFill>
              </a:rPr>
              <a:t>?</a:t>
            </a:r>
            <a:endParaRPr lang="de-DE" sz="2800" dirty="0">
              <a:solidFill>
                <a:srgbClr val="0062AC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21469" y="1643050"/>
            <a:ext cx="8501062" cy="4401189"/>
          </a:xfrm>
          <a:prstGeom prst="rect">
            <a:avLst/>
          </a:prstGeom>
          <a:solidFill>
            <a:schemeClr val="bg1"/>
          </a:solidFill>
        </p:spPr>
        <p:txBody>
          <a:bodyPr lIns="91424" tIns="45712" rIns="91424" bIns="45712">
            <a:spAutoFit/>
          </a:bodyPr>
          <a:lstStyle/>
          <a:p>
            <a:pPr>
              <a:buFontTx/>
              <a:buChar char="-"/>
              <a:defRPr/>
            </a:pPr>
            <a:r>
              <a:rPr lang="de-DE" sz="2800" dirty="0"/>
              <a:t> </a:t>
            </a:r>
            <a:r>
              <a:rPr lang="de-DE" sz="2800" dirty="0" smtClean="0">
                <a:solidFill>
                  <a:srgbClr val="0062AC"/>
                </a:solidFill>
              </a:rPr>
              <a:t>Mindestens 1 </a:t>
            </a:r>
            <a:r>
              <a:rPr lang="de-DE" sz="2800" dirty="0">
                <a:solidFill>
                  <a:srgbClr val="0062AC"/>
                </a:solidFill>
              </a:rPr>
              <a:t>Stunde vor dem Schlafengehen Fernsehen </a:t>
            </a:r>
          </a:p>
          <a:p>
            <a:pPr>
              <a:defRPr/>
            </a:pPr>
            <a:r>
              <a:rPr lang="de-DE" sz="2800" dirty="0">
                <a:solidFill>
                  <a:srgbClr val="0062AC"/>
                </a:solidFill>
              </a:rPr>
              <a:t>  einstellen</a:t>
            </a:r>
          </a:p>
          <a:p>
            <a:pPr>
              <a:buFontTx/>
              <a:buChar char="-"/>
              <a:defRPr/>
            </a:pPr>
            <a:r>
              <a:rPr lang="de-DE" sz="2800" dirty="0">
                <a:solidFill>
                  <a:srgbClr val="0062AC"/>
                </a:solidFill>
              </a:rPr>
              <a:t> </a:t>
            </a:r>
            <a:r>
              <a:rPr lang="de-DE" sz="2800" dirty="0" smtClean="0">
                <a:solidFill>
                  <a:srgbClr val="0062AC"/>
                </a:solidFill>
              </a:rPr>
              <a:t>1 Stunde </a:t>
            </a:r>
            <a:r>
              <a:rPr lang="de-DE" sz="2800" dirty="0">
                <a:solidFill>
                  <a:srgbClr val="0062AC"/>
                </a:solidFill>
              </a:rPr>
              <a:t>vor dem Schlafengehen einen kurzen</a:t>
            </a:r>
          </a:p>
          <a:p>
            <a:pPr>
              <a:defRPr/>
            </a:pPr>
            <a:r>
              <a:rPr lang="de-DE" sz="2800" dirty="0">
                <a:solidFill>
                  <a:srgbClr val="0062AC"/>
                </a:solidFill>
              </a:rPr>
              <a:t>  Spaziergang oder Atemübung in frischer Luft oder</a:t>
            </a:r>
          </a:p>
          <a:p>
            <a:pPr>
              <a:defRPr/>
            </a:pPr>
            <a:r>
              <a:rPr lang="de-DE" sz="2800" dirty="0">
                <a:solidFill>
                  <a:srgbClr val="0062AC"/>
                </a:solidFill>
              </a:rPr>
              <a:t>  </a:t>
            </a:r>
            <a:r>
              <a:rPr lang="de-DE" sz="2800" dirty="0" err="1">
                <a:solidFill>
                  <a:srgbClr val="0062AC"/>
                </a:solidFill>
              </a:rPr>
              <a:t>Muskelrelaxionsübungen</a:t>
            </a:r>
            <a:endParaRPr lang="de-DE" sz="2800" dirty="0">
              <a:solidFill>
                <a:srgbClr val="0062AC"/>
              </a:solidFill>
            </a:endParaRPr>
          </a:p>
          <a:p>
            <a:pPr>
              <a:buFontTx/>
              <a:buChar char="-"/>
              <a:defRPr/>
            </a:pPr>
            <a:r>
              <a:rPr lang="de-DE" sz="2800" dirty="0">
                <a:solidFill>
                  <a:srgbClr val="0062AC"/>
                </a:solidFill>
              </a:rPr>
              <a:t> Ruhige Musik hören</a:t>
            </a:r>
          </a:p>
          <a:p>
            <a:pPr>
              <a:buFontTx/>
              <a:buChar char="-"/>
              <a:defRPr/>
            </a:pPr>
            <a:r>
              <a:rPr lang="de-DE" sz="2800" dirty="0">
                <a:solidFill>
                  <a:srgbClr val="0062AC"/>
                </a:solidFill>
              </a:rPr>
              <a:t> Keine Sorgen mit ins Bett nehmen</a:t>
            </a:r>
          </a:p>
          <a:p>
            <a:pPr>
              <a:buFontTx/>
              <a:buChar char="-"/>
              <a:defRPr/>
            </a:pPr>
            <a:r>
              <a:rPr lang="de-DE" sz="2800" dirty="0">
                <a:solidFill>
                  <a:srgbClr val="0062AC"/>
                </a:solidFill>
              </a:rPr>
              <a:t> Liegezeit im Bett ≤ 7 Stunden</a:t>
            </a:r>
          </a:p>
          <a:p>
            <a:pPr>
              <a:buFontTx/>
              <a:buChar char="-"/>
              <a:defRPr/>
            </a:pPr>
            <a:r>
              <a:rPr lang="de-DE" sz="2800" dirty="0">
                <a:solidFill>
                  <a:srgbClr val="0062AC"/>
                </a:solidFill>
              </a:rPr>
              <a:t> Schlafprotokoll </a:t>
            </a:r>
            <a:r>
              <a:rPr lang="de-DE" sz="2800" dirty="0" smtClean="0">
                <a:solidFill>
                  <a:srgbClr val="0062AC"/>
                </a:solidFill>
              </a:rPr>
              <a:t>– Selbstkontrolle</a:t>
            </a:r>
          </a:p>
          <a:p>
            <a:pPr>
              <a:buFontTx/>
              <a:buChar char="-"/>
              <a:defRPr/>
            </a:pPr>
            <a:r>
              <a:rPr lang="de-DE" sz="2800" dirty="0" smtClean="0">
                <a:solidFill>
                  <a:srgbClr val="0062AC"/>
                </a:solidFill>
              </a:rPr>
              <a:t> Regelmäßiger Schlaf-Wach-Rhythmus</a:t>
            </a:r>
            <a:endParaRPr lang="de-DE" sz="2800" dirty="0">
              <a:solidFill>
                <a:srgbClr val="0062AC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>
                <a:solidFill>
                  <a:srgbClr val="800000"/>
                </a:solidFill>
              </a:rPr>
              <a:t>Was heißt Ganzheitlichkeit?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Prof. em. Prof. Dr. med. habil. Karl Hecht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848B0-528C-4E19-A2BE-06CBCBD09108}" type="slidenum">
              <a:rPr lang="de-DE"/>
              <a:pPr>
                <a:defRPr/>
              </a:pPr>
              <a:t>51</a:t>
            </a:fld>
            <a:endParaRPr lang="de-DE"/>
          </a:p>
        </p:txBody>
      </p:sp>
      <p:grpSp>
        <p:nvGrpSpPr>
          <p:cNvPr id="15" name="Gruppieren 14"/>
          <p:cNvGrpSpPr/>
          <p:nvPr/>
        </p:nvGrpSpPr>
        <p:grpSpPr>
          <a:xfrm>
            <a:off x="1509734" y="1571626"/>
            <a:ext cx="6134100" cy="4071938"/>
            <a:chOff x="813289" y="1571626"/>
            <a:chExt cx="6134100" cy="4071938"/>
          </a:xfrm>
        </p:grpSpPr>
        <p:sp>
          <p:nvSpPr>
            <p:cNvPr id="6" name="Rechteck 5"/>
            <p:cNvSpPr/>
            <p:nvPr/>
          </p:nvSpPr>
          <p:spPr>
            <a:xfrm>
              <a:off x="4639408" y="2857500"/>
              <a:ext cx="2307981" cy="142875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de-DE" b="1" dirty="0">
                  <a:solidFill>
                    <a:schemeClr val="tx1"/>
                  </a:solidFill>
                </a:rPr>
                <a:t>   Umwelt</a:t>
              </a:r>
            </a:p>
            <a:p>
              <a:pPr>
                <a:defRPr/>
              </a:pPr>
              <a:r>
                <a:rPr lang="de-DE" b="1" dirty="0">
                  <a:solidFill>
                    <a:schemeClr val="tx1"/>
                  </a:solidFill>
                </a:rPr>
                <a:t>   Gesellschaft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813289" y="1571626"/>
              <a:ext cx="1780442" cy="12858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b="1" dirty="0">
                  <a:solidFill>
                    <a:schemeClr val="tx1"/>
                  </a:solidFill>
                </a:rPr>
                <a:t>Bewusstsein</a:t>
              </a:r>
            </a:p>
            <a:p>
              <a:pPr algn="ctr">
                <a:defRPr/>
              </a:pPr>
              <a:r>
                <a:rPr lang="de-DE" b="1" dirty="0">
                  <a:solidFill>
                    <a:schemeClr val="tx1"/>
                  </a:solidFill>
                </a:rPr>
                <a:t>Psyche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813289" y="4357689"/>
              <a:ext cx="1780442" cy="12858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b="1" dirty="0">
                  <a:solidFill>
                    <a:schemeClr val="tx1"/>
                  </a:solidFill>
                </a:rPr>
                <a:t>Körper</a:t>
              </a: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593731" y="2857500"/>
              <a:ext cx="1384789" cy="15001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b="1" dirty="0">
                  <a:solidFill>
                    <a:schemeClr val="tx1"/>
                  </a:solidFill>
                </a:rPr>
                <a:t>Mensch</a:t>
              </a:r>
            </a:p>
          </p:txBody>
        </p:sp>
        <p:cxnSp>
          <p:nvCxnSpPr>
            <p:cNvPr id="13" name="Gerade Verbindung mit Pfeil 12"/>
            <p:cNvCxnSpPr/>
            <p:nvPr/>
          </p:nvCxnSpPr>
          <p:spPr>
            <a:xfrm rot="5400000">
              <a:off x="764565" y="3571143"/>
              <a:ext cx="1285875" cy="1466"/>
            </a:xfrm>
            <a:prstGeom prst="straightConnector1">
              <a:avLst/>
            </a:prstGeom>
            <a:ln w="666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rot="16200000" flipV="1">
              <a:off x="1399259" y="3535424"/>
              <a:ext cx="1071563" cy="146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>
              <a:off x="4044462" y="3357564"/>
              <a:ext cx="594946" cy="1587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 rot="10800000" flipV="1">
              <a:off x="4056185" y="3714751"/>
              <a:ext cx="583223" cy="11113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14290"/>
            <a:ext cx="8330711" cy="5619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Schleichende Vergiftung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44" y="1285860"/>
            <a:ext cx="5000628" cy="4968875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buNone/>
            </a:pPr>
            <a:r>
              <a:rPr lang="de-DE" sz="2400" b="1" dirty="0" smtClean="0">
                <a:latin typeface="Arial" charset="0"/>
                <a:cs typeface="Arial" charset="0"/>
              </a:rPr>
              <a:t>Synthetische </a:t>
            </a:r>
            <a:r>
              <a:rPr lang="de-DE" sz="2400" b="1" dirty="0" err="1" smtClean="0">
                <a:latin typeface="Arial" charset="0"/>
                <a:cs typeface="Arial" charset="0"/>
              </a:rPr>
              <a:t>Chemiekalien</a:t>
            </a:r>
            <a:endParaRPr lang="de-DE" sz="2400" b="1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de-DE" sz="2400" b="1" dirty="0" smtClean="0">
                <a:latin typeface="Arial" charset="0"/>
                <a:cs typeface="Arial" charset="0"/>
              </a:rPr>
              <a:t>Abgase von Kraftwerken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de-DE" sz="2400" b="1" dirty="0" smtClean="0">
                <a:latin typeface="Arial" charset="0"/>
                <a:cs typeface="Arial" charset="0"/>
              </a:rPr>
              <a:t>Flugzeugen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de-DE" sz="2400" b="1" dirty="0" smtClean="0">
                <a:latin typeface="Arial" charset="0"/>
                <a:cs typeface="Arial" charset="0"/>
              </a:rPr>
              <a:t>Autos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de-DE" sz="2400" b="1" dirty="0" smtClean="0">
                <a:latin typeface="Arial" charset="0"/>
                <a:cs typeface="Arial" charset="0"/>
              </a:rPr>
              <a:t>Pestiziden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de-DE" sz="2400" b="1" dirty="0" smtClean="0">
                <a:latin typeface="Arial" charset="0"/>
                <a:cs typeface="Arial" charset="0"/>
              </a:rPr>
              <a:t>Konservierungsstoffe</a:t>
            </a:r>
          </a:p>
        </p:txBody>
      </p:sp>
      <p:pic>
        <p:nvPicPr>
          <p:cNvPr id="18436" name="Picture 5" descr="synthchemikali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7686" y="1000108"/>
            <a:ext cx="4448831" cy="5165905"/>
          </a:xfrm>
          <a:noFill/>
          <a:ln>
            <a:solidFill>
              <a:srgbClr val="FFA829"/>
            </a:solidFill>
          </a:ln>
        </p:spPr>
      </p:pic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Prof. em. Prof. Dr. med. habil. Karl Hecht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D56B2A1-7BE3-4688-B517-DA336E0DB333}" type="slidenum">
              <a:rPr lang="en-GB"/>
              <a:pPr>
                <a:defRPr/>
              </a:pPr>
              <a:t>52</a:t>
            </a:fld>
            <a:endParaRPr lang="en-GB"/>
          </a:p>
        </p:txBody>
      </p:sp>
      <p:sp>
        <p:nvSpPr>
          <p:cNvPr id="18439" name="Textfeld 6"/>
          <p:cNvSpPr txBox="1">
            <a:spLocks noChangeArrowheads="1"/>
          </p:cNvSpPr>
          <p:nvPr/>
        </p:nvSpPr>
        <p:spPr bwMode="auto">
          <a:xfrm>
            <a:off x="5220072" y="6093296"/>
            <a:ext cx="252632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Servan – Schreiber 2007</a:t>
            </a:r>
          </a:p>
        </p:txBody>
      </p:sp>
    </p:spTree>
  </p:cSld>
  <p:clrMapOvr>
    <a:masterClrMapping/>
  </p:clrMapOvr>
  <p:transition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15.05.2013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 Karl Hecht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E378-DFC7-4C83-A8D0-61FC0DC24612}" type="slidenum">
              <a:rPr lang="de-DE" smtClean="0"/>
              <a:pPr/>
              <a:t>53</a:t>
            </a:fld>
            <a:endParaRPr lang="de-DE"/>
          </a:p>
        </p:txBody>
      </p:sp>
      <p:pic>
        <p:nvPicPr>
          <p:cNvPr id="154626" name="Picture 2" descr="E:\Januar 2013\CIMG5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091743" cy="6068807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1043608" y="404664"/>
            <a:ext cx="3038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rgbClr val="FFFF00"/>
                </a:solidFill>
              </a:rPr>
              <a:t>Moskau 2013</a:t>
            </a:r>
            <a:endParaRPr lang="de-DE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atumsplatzhalt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7B9995DF-A8F5-442F-B445-DEFA58C8DCEA}" type="datetime1">
              <a:rPr lang="de-DE" smtClean="0"/>
              <a:pPr/>
              <a:t>13.09.2013</a:t>
            </a:fld>
            <a:endParaRPr lang="de-DE" smtClean="0"/>
          </a:p>
        </p:txBody>
      </p:sp>
      <p:sp>
        <p:nvSpPr>
          <p:cNvPr id="11469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Prof. em. Prof. Dr. med. habil. Karl Hecht</a:t>
            </a:r>
          </a:p>
        </p:txBody>
      </p:sp>
      <p:sp>
        <p:nvSpPr>
          <p:cNvPr id="11469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934188B-C6BD-4140-803C-AC43EB9D6C46}" type="slidenum">
              <a:rPr lang="de-DE" smtClean="0"/>
              <a:pPr/>
              <a:t>54</a:t>
            </a:fld>
            <a:endParaRPr lang="de-DE" smtClean="0"/>
          </a:p>
        </p:txBody>
      </p:sp>
      <p:sp>
        <p:nvSpPr>
          <p:cNvPr id="114693" name="Text Box 2"/>
          <p:cNvSpPr txBox="1">
            <a:spLocks noChangeArrowheads="1"/>
          </p:cNvSpPr>
          <p:nvPr/>
        </p:nvSpPr>
        <p:spPr bwMode="auto">
          <a:xfrm>
            <a:off x="1" y="1"/>
            <a:ext cx="9144000" cy="95410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/>
              <a:t>Untersuchungen der Europäischen Sektion des </a:t>
            </a:r>
            <a:r>
              <a:rPr lang="de-DE" sz="2800" b="1" dirty="0" smtClean="0"/>
              <a:t>WWF</a:t>
            </a:r>
          </a:p>
          <a:p>
            <a:pPr algn="ctr"/>
            <a:r>
              <a:rPr lang="de-DE" sz="2800" b="1" dirty="0" smtClean="0"/>
              <a:t> </a:t>
            </a:r>
            <a:r>
              <a:rPr lang="de-DE" sz="2800" b="1" dirty="0"/>
              <a:t>(World </a:t>
            </a:r>
            <a:r>
              <a:rPr lang="de-DE" sz="2800" b="1" dirty="0" err="1"/>
              <a:t>Widelife</a:t>
            </a:r>
            <a:r>
              <a:rPr lang="de-DE" sz="2800" b="1" dirty="0"/>
              <a:t> Fund) des Bluts und Urins</a:t>
            </a:r>
            <a:endParaRPr lang="de-DE" sz="2800" dirty="0">
              <a:cs typeface="Arial" charset="0"/>
            </a:endParaRP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549520" y="1214438"/>
            <a:ext cx="8506557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de-DE" sz="2400" b="1" dirty="0"/>
              <a:t>von 39 Mitglieder des Europäischen Parlaments und </a:t>
            </a:r>
          </a:p>
          <a:p>
            <a:pPr>
              <a:spcBef>
                <a:spcPct val="30000"/>
              </a:spcBef>
            </a:pPr>
            <a:r>
              <a:rPr lang="de-DE" sz="2400" b="1" dirty="0">
                <a:solidFill>
                  <a:srgbClr val="FF0000"/>
                </a:solidFill>
              </a:rPr>
              <a:t>14 Gesundheitsminister </a:t>
            </a:r>
            <a:r>
              <a:rPr lang="de-DE" sz="2400" b="1" dirty="0"/>
              <a:t>verschiedener Europäischer Länder</a:t>
            </a:r>
          </a:p>
          <a:p>
            <a:pPr>
              <a:spcBef>
                <a:spcPct val="30000"/>
              </a:spcBef>
            </a:pPr>
            <a:r>
              <a:rPr lang="de-DE" sz="2400" b="1" dirty="0"/>
              <a:t>im Jahr 2004 ergaben bei allen </a:t>
            </a:r>
            <a:r>
              <a:rPr lang="de-DE" sz="2400" b="1" dirty="0">
                <a:solidFill>
                  <a:srgbClr val="FF0000"/>
                </a:solidFill>
              </a:rPr>
              <a:t>53 Untersuchten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549519" y="2928934"/>
            <a:ext cx="8044962" cy="120032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>
              <a:buFontTx/>
              <a:buChar char="•"/>
            </a:pPr>
            <a:r>
              <a:rPr lang="de-DE" sz="2400" b="1" dirty="0"/>
              <a:t>13 chemische Rückstandsprodukte von </a:t>
            </a:r>
            <a:r>
              <a:rPr lang="de-DE" sz="2400" b="1" dirty="0" err="1"/>
              <a:t>Phthalaten</a:t>
            </a:r>
            <a:r>
              <a:rPr lang="de-DE" sz="2400" b="1" dirty="0"/>
              <a:t> und </a:t>
            </a:r>
            <a:r>
              <a:rPr lang="de-DE" sz="2400" b="1" dirty="0" err="1"/>
              <a:t>Perflourverbindungen</a:t>
            </a:r>
            <a:endParaRPr lang="de-DE" sz="2400" b="1" dirty="0"/>
          </a:p>
          <a:p>
            <a:pPr marL="361950" indent="-361950">
              <a:buFontTx/>
              <a:buChar char="•"/>
            </a:pPr>
            <a:r>
              <a:rPr lang="de-DE" sz="2400" b="1" dirty="0"/>
              <a:t>25 chemische Substanzen pur, davon waren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1859573" y="4500570"/>
            <a:ext cx="5424854" cy="120032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 dirty="0"/>
              <a:t>1x Flammenschutzmittel</a:t>
            </a:r>
          </a:p>
          <a:p>
            <a:r>
              <a:rPr lang="de-DE" sz="2400" b="1" dirty="0"/>
              <a:t>2x Pestizide</a:t>
            </a:r>
          </a:p>
          <a:p>
            <a:r>
              <a:rPr lang="de-DE" sz="2400" b="1" dirty="0"/>
              <a:t>22x PCB (</a:t>
            </a:r>
            <a:r>
              <a:rPr lang="de-DE" sz="2400" b="1" dirty="0" err="1"/>
              <a:t>polychlorierte</a:t>
            </a:r>
            <a:r>
              <a:rPr lang="de-DE" sz="2400" b="1" dirty="0"/>
              <a:t> </a:t>
            </a:r>
            <a:r>
              <a:rPr lang="de-DE" sz="2400" b="1" dirty="0" err="1"/>
              <a:t>Biphenyle</a:t>
            </a:r>
            <a:r>
              <a:rPr lang="de-DE" sz="2400" b="1" dirty="0"/>
              <a:t>)</a:t>
            </a:r>
          </a:p>
        </p:txBody>
      </p:sp>
      <p:sp>
        <p:nvSpPr>
          <p:cNvPr id="114697" name="Textfeld 13"/>
          <p:cNvSpPr txBox="1">
            <a:spLocks noChangeArrowheads="1"/>
          </p:cNvSpPr>
          <p:nvPr/>
        </p:nvSpPr>
        <p:spPr bwMode="auto">
          <a:xfrm>
            <a:off x="857224" y="6000768"/>
            <a:ext cx="340262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Quelle : WWF – France (</a:t>
            </a:r>
            <a:r>
              <a:rPr lang="de-DE" dirty="0" err="1"/>
              <a:t>Hg</a:t>
            </a:r>
            <a:r>
              <a:rPr lang="de-DE" dirty="0"/>
              <a:t>) 2006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34513" y="188914"/>
            <a:ext cx="8330711" cy="561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b="1" dirty="0" smtClean="0">
                <a:solidFill>
                  <a:srgbClr val="FF0000"/>
                </a:solidFill>
              </a:rPr>
              <a:t>Schema zur </a:t>
            </a:r>
            <a:r>
              <a:rPr lang="de-DE" b="1" dirty="0" err="1" smtClean="0">
                <a:solidFill>
                  <a:srgbClr val="FF0000"/>
                </a:solidFill>
              </a:rPr>
              <a:t>Dysmineralose</a:t>
            </a:r>
            <a:endParaRPr lang="de-DE" b="1" dirty="0" smtClean="0">
              <a:solidFill>
                <a:srgbClr val="FF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2910" y="785794"/>
            <a:ext cx="8289680" cy="1655762"/>
          </a:xfrm>
        </p:spPr>
        <p:txBody>
          <a:bodyPr/>
          <a:lstStyle/>
          <a:p>
            <a:pPr eaLnBrk="1" hangingPunct="1"/>
            <a:r>
              <a:rPr lang="de-DE" dirty="0" smtClean="0"/>
              <a:t>Die eingenommenen notwendigen Mineralien können nicht im Organismus aufgenommen werden und werden wieder ausgeschieden.</a:t>
            </a:r>
          </a:p>
        </p:txBody>
      </p:sp>
      <p:pic>
        <p:nvPicPr>
          <p:cNvPr id="19460" name="Picture 4" descr="AufnahmeMineralien_Teil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86222" y="2643182"/>
            <a:ext cx="6371555" cy="3857652"/>
          </a:xfrm>
          <a:noFill/>
          <a:ln w="12700">
            <a:solidFill>
              <a:srgbClr val="FFB13F"/>
            </a:solidFill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462597" y="6357939"/>
            <a:ext cx="360485" cy="287337"/>
          </a:xfrm>
        </p:spPr>
        <p:txBody>
          <a:bodyPr>
            <a:normAutofit/>
          </a:bodyPr>
          <a:lstStyle/>
          <a:p>
            <a:pPr>
              <a:defRPr/>
            </a:pPr>
            <a:fld id="{CBBFDF94-72D7-48DE-AB8C-B082727E95D0}" type="slidenum">
              <a:rPr lang="en-GB"/>
              <a:pPr>
                <a:defRPr/>
              </a:pPr>
              <a:t>55</a:t>
            </a:fld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6572264" y="2285992"/>
            <a:ext cx="202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</a:t>
            </a:r>
            <a:r>
              <a:rPr lang="de-DE" dirty="0" err="1" smtClean="0"/>
              <a:t>Zivkoven</a:t>
            </a:r>
            <a:r>
              <a:rPr lang="de-DE" dirty="0" smtClean="0"/>
              <a:t> 1997aub)</a:t>
            </a:r>
            <a:endParaRPr lang="de-DE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1000108"/>
          </a:xfrm>
        </p:spPr>
        <p:txBody>
          <a:bodyPr>
            <a:noAutofit/>
          </a:bodyPr>
          <a:lstStyle/>
          <a:p>
            <a:pPr eaLnBrk="1" hangingPunct="1"/>
            <a:r>
              <a:rPr lang="de-DE" sz="3200" b="1" dirty="0" smtClean="0">
                <a:latin typeface="Arial" charset="0"/>
                <a:cs typeface="Arial" charset="0"/>
              </a:rPr>
              <a:t>Selektiver Ionenaustausch mit Natur-</a:t>
            </a:r>
            <a:r>
              <a:rPr lang="de-DE" sz="3200" b="1" dirty="0" err="1" smtClean="0">
                <a:latin typeface="Arial" charset="0"/>
                <a:cs typeface="Arial" charset="0"/>
              </a:rPr>
              <a:t>Zeolith</a:t>
            </a:r>
            <a:r>
              <a:rPr lang="de-DE" sz="3200" b="1" dirty="0" smtClean="0">
                <a:latin typeface="Arial" charset="0"/>
                <a:cs typeface="Arial" charset="0"/>
              </a:rPr>
              <a:t/>
            </a:r>
            <a:br>
              <a:rPr lang="de-DE" sz="3200" b="1" dirty="0" smtClean="0">
                <a:latin typeface="Arial" charset="0"/>
                <a:cs typeface="Arial" charset="0"/>
              </a:rPr>
            </a:br>
            <a:r>
              <a:rPr lang="de-DE" sz="3200" b="1" dirty="0" err="1" smtClean="0">
                <a:latin typeface="Arial" charset="0"/>
                <a:cs typeface="Arial" charset="0"/>
              </a:rPr>
              <a:t>Detoxikation</a:t>
            </a:r>
            <a:endParaRPr lang="de-DE" sz="3200" b="1" dirty="0" smtClean="0">
              <a:latin typeface="Arial" charset="0"/>
              <a:cs typeface="Arial" charset="0"/>
            </a:endParaRPr>
          </a:p>
        </p:txBody>
      </p:sp>
      <p:pic>
        <p:nvPicPr>
          <p:cNvPr id="28675" name="Picture 4" descr="AufnahmeMineralien_Teil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62" y="1142984"/>
            <a:ext cx="7501976" cy="5334630"/>
          </a:xfrm>
          <a:solidFill>
            <a:schemeClr val="bg1"/>
          </a:solidFill>
          <a:ln w="12700" cap="flat">
            <a:solidFill>
              <a:srgbClr val="FFB13F"/>
            </a:solidFill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462597" y="6286500"/>
            <a:ext cx="360485" cy="287338"/>
          </a:xfrm>
        </p:spPr>
        <p:txBody>
          <a:bodyPr>
            <a:normAutofit/>
          </a:bodyPr>
          <a:lstStyle/>
          <a:p>
            <a:pPr>
              <a:defRPr/>
            </a:pPr>
            <a:fld id="{CD8CE6F3-DC7F-4326-BC7E-3FD07FF19758}" type="slidenum">
              <a:rPr lang="en-GB"/>
              <a:pPr>
                <a:defRPr/>
              </a:pPr>
              <a:t>56</a:t>
            </a:fld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928662" y="1643050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Darm</a:t>
            </a:r>
            <a:endParaRPr lang="de-DE" sz="28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500694" y="1428736"/>
            <a:ext cx="364330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Extrazelluläre Matrix</a:t>
            </a:r>
          </a:p>
          <a:p>
            <a:r>
              <a:rPr lang="de-DE" sz="2400" b="1" dirty="0" smtClean="0"/>
              <a:t>Zellen</a:t>
            </a:r>
            <a:endParaRPr lang="de-DE" sz="2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7164288" y="4725144"/>
            <a:ext cx="180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Mineralien</a:t>
            </a:r>
            <a:endParaRPr lang="de-DE" sz="28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899592" y="2636912"/>
            <a:ext cx="1644214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3600" b="1" dirty="0" err="1" smtClean="0">
                <a:solidFill>
                  <a:srgbClr val="FF0000"/>
                </a:solidFill>
              </a:rPr>
              <a:t>Detox</a:t>
            </a:r>
            <a:endParaRPr lang="de-DE" sz="3600" b="1" dirty="0" smtClean="0">
              <a:solidFill>
                <a:srgbClr val="FF0000"/>
              </a:solidFill>
            </a:endParaRPr>
          </a:p>
          <a:p>
            <a:pPr algn="r"/>
            <a:endParaRPr lang="de-DE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4069"/>
          </a:xfrm>
        </p:spPr>
        <p:txBody>
          <a:bodyPr>
            <a:normAutofit/>
          </a:bodyPr>
          <a:lstStyle/>
          <a:p>
            <a:r>
              <a:rPr lang="de-DE" sz="2800" dirty="0" err="1" smtClean="0"/>
              <a:t>Oxidativer</a:t>
            </a:r>
            <a:r>
              <a:rPr lang="de-DE" sz="2800" dirty="0" smtClean="0"/>
              <a:t> Stress (1)</a:t>
            </a:r>
            <a:br>
              <a:rPr lang="de-DE" sz="2800" dirty="0" smtClean="0"/>
            </a:br>
            <a:r>
              <a:rPr lang="de-DE" sz="2800" dirty="0" smtClean="0"/>
              <a:t>Normale Sauerstoffversorgung</a:t>
            </a:r>
            <a:endParaRPr lang="de-DE" sz="2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Prof. em. Prof. Dr. med. habil. Karl Hecht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7875B3-4769-4C60-91F5-B52126D5870C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  <p:grpSp>
        <p:nvGrpSpPr>
          <p:cNvPr id="16" name="Gruppieren 15"/>
          <p:cNvGrpSpPr/>
          <p:nvPr/>
        </p:nvGrpSpPr>
        <p:grpSpPr>
          <a:xfrm>
            <a:off x="1857356" y="1142984"/>
            <a:ext cx="7120229" cy="1582848"/>
            <a:chOff x="1285852" y="1142984"/>
            <a:chExt cx="5812432" cy="1132938"/>
          </a:xfrm>
        </p:grpSpPr>
        <p:sp>
          <p:nvSpPr>
            <p:cNvPr id="7" name="Rechteck 6"/>
            <p:cNvSpPr/>
            <p:nvPr/>
          </p:nvSpPr>
          <p:spPr>
            <a:xfrm>
              <a:off x="1285852" y="1285860"/>
              <a:ext cx="1928826" cy="92869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285852" y="1428736"/>
              <a:ext cx="1966683" cy="594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/>
                <a:t>System der</a:t>
              </a:r>
            </a:p>
            <a:p>
              <a:r>
                <a:rPr lang="de-DE" sz="2400" dirty="0" smtClean="0"/>
                <a:t>O2 Radikalbildun</a:t>
              </a:r>
              <a:r>
                <a:rPr lang="de-DE" dirty="0" smtClean="0"/>
                <a:t>g</a:t>
              </a:r>
              <a:endParaRPr lang="de-DE" dirty="0"/>
            </a:p>
          </p:txBody>
        </p:sp>
        <p:sp>
          <p:nvSpPr>
            <p:cNvPr id="9" name="Rechteck 8"/>
            <p:cNvSpPr/>
            <p:nvPr/>
          </p:nvSpPr>
          <p:spPr>
            <a:xfrm>
              <a:off x="5072066" y="1285860"/>
              <a:ext cx="1928826" cy="9286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193073" y="1285860"/>
              <a:ext cx="1905211" cy="85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err="1" smtClean="0"/>
                <a:t>Scavenger</a:t>
              </a:r>
              <a:r>
                <a:rPr lang="de-DE" sz="2400" dirty="0" smtClean="0"/>
                <a:t>-</a:t>
              </a:r>
            </a:p>
            <a:p>
              <a:r>
                <a:rPr lang="de-DE" sz="2400" dirty="0" smtClean="0"/>
                <a:t>(</a:t>
              </a:r>
              <a:r>
                <a:rPr lang="de-DE" sz="2400" dirty="0" err="1" smtClean="0"/>
                <a:t>Antioxidanzien</a:t>
              </a:r>
              <a:r>
                <a:rPr lang="de-DE" sz="2400" dirty="0" smtClean="0"/>
                <a:t>)</a:t>
              </a:r>
            </a:p>
            <a:p>
              <a:r>
                <a:rPr lang="de-DE" sz="2400" dirty="0" smtClean="0"/>
                <a:t>System</a:t>
              </a:r>
              <a:endParaRPr lang="de-DE" sz="2400" dirty="0"/>
            </a:p>
          </p:txBody>
        </p:sp>
        <p:cxnSp>
          <p:nvCxnSpPr>
            <p:cNvPr id="12" name="Gerade Verbindung mit Pfeil 11"/>
            <p:cNvCxnSpPr/>
            <p:nvPr/>
          </p:nvCxnSpPr>
          <p:spPr>
            <a:xfrm>
              <a:off x="3286116" y="1571612"/>
              <a:ext cx="1714512" cy="158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 flipH="1">
              <a:off x="3214678" y="1785926"/>
              <a:ext cx="1714512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3500430" y="1142984"/>
              <a:ext cx="1466440" cy="418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/>
                <a:t>Information:</a:t>
              </a:r>
            </a:p>
            <a:p>
              <a:r>
                <a:rPr lang="de-DE" sz="1600" b="1" dirty="0" smtClean="0"/>
                <a:t>Überschussbildung</a:t>
              </a:r>
              <a:endParaRPr lang="de-DE" sz="1600" b="1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428992" y="1857364"/>
              <a:ext cx="1693871" cy="418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/>
                <a:t>Reduzierung der</a:t>
              </a:r>
            </a:p>
            <a:p>
              <a:r>
                <a:rPr lang="de-DE" sz="1600" b="1" dirty="0" smtClean="0"/>
                <a:t>Bildung von Radikalen</a:t>
              </a:r>
              <a:endParaRPr lang="de-DE" sz="1600" b="1" dirty="0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142844" y="2000240"/>
            <a:ext cx="1632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Normale</a:t>
            </a:r>
          </a:p>
          <a:p>
            <a:pPr>
              <a:tabLst>
                <a:tab pos="1347788" algn="l"/>
              </a:tabLst>
            </a:pPr>
            <a:r>
              <a:rPr lang="de-DE" dirty="0" smtClean="0"/>
              <a:t>O</a:t>
            </a:r>
            <a:r>
              <a:rPr lang="de-DE" sz="1600" dirty="0" smtClean="0"/>
              <a:t>2 </a:t>
            </a:r>
            <a:r>
              <a:rPr lang="de-DE" dirty="0" smtClean="0"/>
              <a:t>- Regulation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57159" y="3143248"/>
            <a:ext cx="8501122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347788" algn="l"/>
              </a:tabLst>
            </a:pPr>
            <a:r>
              <a:rPr lang="de-DE" sz="2800" dirty="0" smtClean="0">
                <a:solidFill>
                  <a:srgbClr val="005392"/>
                </a:solidFill>
              </a:rPr>
              <a:t>Im Organismus wird der O</a:t>
            </a:r>
            <a:r>
              <a:rPr lang="de-DE" sz="2000" dirty="0" smtClean="0">
                <a:solidFill>
                  <a:srgbClr val="005392"/>
                </a:solidFill>
              </a:rPr>
              <a:t>2</a:t>
            </a:r>
            <a:r>
              <a:rPr lang="de-DE" sz="2800" dirty="0" smtClean="0">
                <a:solidFill>
                  <a:srgbClr val="005392"/>
                </a:solidFill>
              </a:rPr>
              <a:t> (Sauerstoff)</a:t>
            </a:r>
          </a:p>
          <a:p>
            <a:pPr>
              <a:tabLst>
                <a:tab pos="1347788" algn="l"/>
              </a:tabLst>
            </a:pPr>
            <a:r>
              <a:rPr lang="de-DE" sz="2800" dirty="0" smtClean="0">
                <a:solidFill>
                  <a:srgbClr val="005392"/>
                </a:solidFill>
              </a:rPr>
              <a:t>Nur in ionisierter Form von den Zellen und </a:t>
            </a:r>
            <a:r>
              <a:rPr lang="de-DE" sz="2800" dirty="0" err="1" smtClean="0">
                <a:solidFill>
                  <a:srgbClr val="005392"/>
                </a:solidFill>
              </a:rPr>
              <a:t>Mitochondien</a:t>
            </a:r>
            <a:endParaRPr lang="de-DE" sz="2800" dirty="0" smtClean="0">
              <a:solidFill>
                <a:srgbClr val="005392"/>
              </a:solidFill>
            </a:endParaRPr>
          </a:p>
          <a:p>
            <a:pPr>
              <a:tabLst>
                <a:tab pos="1347788" algn="l"/>
              </a:tabLst>
            </a:pPr>
            <a:r>
              <a:rPr lang="de-DE" sz="2800" dirty="0" smtClean="0">
                <a:solidFill>
                  <a:srgbClr val="005392"/>
                </a:solidFill>
              </a:rPr>
              <a:t>verarbeitet = </a:t>
            </a:r>
            <a:r>
              <a:rPr lang="de-DE" sz="2800" u="sng" dirty="0" smtClean="0">
                <a:solidFill>
                  <a:srgbClr val="005392"/>
                </a:solidFill>
              </a:rPr>
              <a:t>Radikale</a:t>
            </a:r>
            <a:r>
              <a:rPr lang="de-DE" sz="2800" dirty="0" smtClean="0">
                <a:solidFill>
                  <a:srgbClr val="005392"/>
                </a:solidFill>
              </a:rPr>
              <a:t>.</a:t>
            </a:r>
          </a:p>
          <a:p>
            <a:pPr>
              <a:tabLst>
                <a:tab pos="1250950" algn="l"/>
                <a:tab pos="1347788" algn="l"/>
              </a:tabLst>
            </a:pPr>
            <a:r>
              <a:rPr lang="de-DE" sz="2800" dirty="0" smtClean="0">
                <a:solidFill>
                  <a:srgbClr val="005392"/>
                </a:solidFill>
              </a:rPr>
              <a:t>Ein Antioxidantien (</a:t>
            </a:r>
            <a:r>
              <a:rPr lang="de-DE" sz="2800" dirty="0" err="1" smtClean="0">
                <a:solidFill>
                  <a:srgbClr val="005392"/>
                </a:solidFill>
              </a:rPr>
              <a:t>Scavenger</a:t>
            </a:r>
            <a:r>
              <a:rPr lang="de-DE" sz="2800" dirty="0" smtClean="0">
                <a:solidFill>
                  <a:srgbClr val="005392"/>
                </a:solidFill>
              </a:rPr>
              <a:t>)-System reguliert und verhindert einen Überschuss an freien O</a:t>
            </a:r>
            <a:r>
              <a:rPr lang="de-DE" sz="2000" dirty="0" smtClean="0">
                <a:solidFill>
                  <a:srgbClr val="005392"/>
                </a:solidFill>
              </a:rPr>
              <a:t>2</a:t>
            </a:r>
            <a:r>
              <a:rPr lang="de-DE" sz="2800" dirty="0" smtClean="0">
                <a:solidFill>
                  <a:srgbClr val="005392"/>
                </a:solidFill>
              </a:rPr>
              <a:t>-Radikalen</a:t>
            </a:r>
          </a:p>
          <a:p>
            <a:pPr>
              <a:buFont typeface="SymbolProp BT"/>
              <a:buChar char="®"/>
              <a:tabLst>
                <a:tab pos="1250950" algn="l"/>
                <a:tab pos="1347788" algn="l"/>
              </a:tabLst>
            </a:pPr>
            <a:r>
              <a:rPr lang="de-DE" sz="2800" dirty="0" smtClean="0">
                <a:solidFill>
                  <a:srgbClr val="005392"/>
                </a:solidFill>
                <a:sym typeface="SymbolProp BT"/>
              </a:rPr>
              <a:t>Aggressiv gegen die Zellen.</a:t>
            </a:r>
          </a:p>
          <a:p>
            <a:pPr>
              <a:buFont typeface="SymbolProp BT"/>
              <a:buChar char="®"/>
              <a:tabLst>
                <a:tab pos="1250950" algn="l"/>
                <a:tab pos="1347788" algn="l"/>
              </a:tabLst>
            </a:pPr>
            <a:endParaRPr lang="de-DE" sz="1100" dirty="0" smtClean="0">
              <a:sym typeface="SymbolProp BT"/>
            </a:endParaRPr>
          </a:p>
          <a:p>
            <a:pPr>
              <a:tabLst>
                <a:tab pos="1250950" algn="l"/>
                <a:tab pos="1347788" algn="l"/>
              </a:tabLst>
            </a:pPr>
            <a:r>
              <a:rPr lang="de-DE" sz="1400" dirty="0" smtClean="0">
                <a:sym typeface="SymbolProp BT"/>
              </a:rPr>
              <a:t>Quelle: Engler 2004, Hecht 2013</a:t>
            </a:r>
            <a:endParaRPr lang="de-DE" sz="1400" dirty="0" smtClean="0"/>
          </a:p>
          <a:p>
            <a:pPr>
              <a:tabLst>
                <a:tab pos="1347788" algn="l"/>
              </a:tabLst>
            </a:pPr>
            <a:endParaRPr lang="de-DE" u="sng" dirty="0"/>
          </a:p>
        </p:txBody>
      </p:sp>
    </p:spTree>
  </p:cSld>
  <p:clrMapOvr>
    <a:masterClrMapping/>
  </p:clrMapOvr>
  <p:transition>
    <p:comb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4069"/>
          </a:xfrm>
        </p:spPr>
        <p:txBody>
          <a:bodyPr>
            <a:normAutofit/>
          </a:bodyPr>
          <a:lstStyle/>
          <a:p>
            <a:r>
              <a:rPr lang="de-DE" sz="2800" dirty="0" err="1" smtClean="0"/>
              <a:t>Oxidativer</a:t>
            </a:r>
            <a:r>
              <a:rPr lang="de-DE" sz="2800" dirty="0" smtClean="0"/>
              <a:t> Stress (2)</a:t>
            </a:r>
            <a:br>
              <a:rPr lang="de-DE" sz="2800" dirty="0" smtClean="0"/>
            </a:br>
            <a:r>
              <a:rPr lang="de-DE" sz="2800" dirty="0" smtClean="0"/>
              <a:t>Überschuss an freien O</a:t>
            </a:r>
            <a:r>
              <a:rPr lang="de-DE" sz="2000" dirty="0" smtClean="0"/>
              <a:t>2</a:t>
            </a:r>
            <a:r>
              <a:rPr lang="de-DE" sz="2800" dirty="0" smtClean="0"/>
              <a:t> Radikalen</a:t>
            </a:r>
            <a:endParaRPr lang="de-DE" sz="2800" dirty="0"/>
          </a:p>
        </p:txBody>
      </p:sp>
      <p:sp>
        <p:nvSpPr>
          <p:cNvPr id="17" name="Textfeld 16"/>
          <p:cNvSpPr txBox="1"/>
          <p:nvPr/>
        </p:nvSpPr>
        <p:spPr>
          <a:xfrm>
            <a:off x="36204" y="2023110"/>
            <a:ext cx="1145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Oxidativer</a:t>
            </a:r>
            <a:endParaRPr lang="de-DE" dirty="0" smtClean="0"/>
          </a:p>
          <a:p>
            <a:r>
              <a:rPr lang="de-DE" dirty="0" smtClean="0"/>
              <a:t> Stress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1428728" y="1214422"/>
            <a:ext cx="172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Überproduktion</a:t>
            </a:r>
            <a:endParaRPr lang="de-DE" b="1" dirty="0"/>
          </a:p>
        </p:txBody>
      </p:sp>
      <p:grpSp>
        <p:nvGrpSpPr>
          <p:cNvPr id="38" name="Gruppieren 37"/>
          <p:cNvGrpSpPr/>
          <p:nvPr/>
        </p:nvGrpSpPr>
        <p:grpSpPr>
          <a:xfrm>
            <a:off x="1357807" y="1523044"/>
            <a:ext cx="6072230" cy="1704915"/>
            <a:chOff x="2143108" y="1214422"/>
            <a:chExt cx="6072230" cy="1704915"/>
          </a:xfrm>
        </p:grpSpPr>
        <p:grpSp>
          <p:nvGrpSpPr>
            <p:cNvPr id="3" name="Gruppieren 15"/>
            <p:cNvGrpSpPr/>
            <p:nvPr/>
          </p:nvGrpSpPr>
          <p:grpSpPr>
            <a:xfrm>
              <a:off x="2143108" y="1405867"/>
              <a:ext cx="6072230" cy="1513470"/>
              <a:chOff x="1519119" y="1177747"/>
              <a:chExt cx="4956922" cy="1083279"/>
            </a:xfrm>
          </p:grpSpPr>
          <p:sp>
            <p:nvSpPr>
              <p:cNvPr id="7" name="Rechteck 6"/>
              <p:cNvSpPr/>
              <p:nvPr/>
            </p:nvSpPr>
            <p:spPr>
              <a:xfrm>
                <a:off x="1519119" y="1296381"/>
                <a:ext cx="1578925" cy="82642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1519119" y="1500911"/>
                <a:ext cx="1521505" cy="462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System der</a:t>
                </a:r>
              </a:p>
              <a:p>
                <a:r>
                  <a:rPr lang="de-DE" dirty="0" smtClean="0"/>
                  <a:t>O</a:t>
                </a:r>
                <a:r>
                  <a:rPr lang="de-DE" sz="1400" dirty="0" smtClean="0"/>
                  <a:t>2 </a:t>
                </a:r>
                <a:r>
                  <a:rPr lang="de-DE" dirty="0" smtClean="0"/>
                  <a:t>Radikalbildung</a:t>
                </a:r>
                <a:endParaRPr lang="de-DE" dirty="0"/>
              </a:p>
            </p:txBody>
          </p:sp>
          <p:sp>
            <p:nvSpPr>
              <p:cNvPr id="9" name="Rechteck 8"/>
              <p:cNvSpPr/>
              <p:nvPr/>
            </p:nvSpPr>
            <p:spPr>
              <a:xfrm>
                <a:off x="5076439" y="1347514"/>
                <a:ext cx="1399601" cy="76477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5018123" y="1449778"/>
                <a:ext cx="1457918" cy="66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 err="1" smtClean="0"/>
                  <a:t>Scavenger</a:t>
                </a:r>
                <a:r>
                  <a:rPr lang="de-DE" dirty="0" smtClean="0"/>
                  <a:t>-</a:t>
                </a:r>
              </a:p>
              <a:p>
                <a:pPr algn="ctr"/>
                <a:r>
                  <a:rPr lang="de-DE" dirty="0" smtClean="0"/>
                  <a:t>(</a:t>
                </a:r>
                <a:r>
                  <a:rPr lang="de-DE" dirty="0" err="1" smtClean="0"/>
                  <a:t>Antioxidanzien</a:t>
                </a:r>
                <a:r>
                  <a:rPr lang="de-DE" dirty="0" smtClean="0"/>
                  <a:t>)</a:t>
                </a:r>
              </a:p>
              <a:p>
                <a:pPr algn="ctr"/>
                <a:r>
                  <a:rPr lang="de-DE" dirty="0" smtClean="0"/>
                  <a:t>System</a:t>
                </a:r>
                <a:endParaRPr lang="de-DE" dirty="0"/>
              </a:p>
            </p:txBody>
          </p:sp>
          <p:cxnSp>
            <p:nvCxnSpPr>
              <p:cNvPr id="12" name="Gerade Verbindung mit Pfeil 11"/>
              <p:cNvCxnSpPr/>
              <p:nvPr/>
            </p:nvCxnSpPr>
            <p:spPr>
              <a:xfrm>
                <a:off x="3286116" y="1571612"/>
                <a:ext cx="1714512" cy="1588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mit Pfeil 12"/>
              <p:cNvCxnSpPr/>
              <p:nvPr/>
            </p:nvCxnSpPr>
            <p:spPr>
              <a:xfrm flipH="1">
                <a:off x="3214678" y="1785926"/>
                <a:ext cx="1714512" cy="158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feld 13"/>
              <p:cNvSpPr txBox="1"/>
              <p:nvPr/>
            </p:nvSpPr>
            <p:spPr>
              <a:xfrm>
                <a:off x="3573040" y="1177747"/>
                <a:ext cx="1139820" cy="330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smtClean="0"/>
                  <a:t>Information:</a:t>
                </a:r>
              </a:p>
              <a:p>
                <a:r>
                  <a:rPr lang="de-DE" sz="1200" b="1" dirty="0" smtClean="0"/>
                  <a:t>Überschussbildung</a:t>
                </a:r>
                <a:endParaRPr lang="de-DE" sz="1200" b="1" dirty="0"/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3485941" y="1842468"/>
                <a:ext cx="1693871" cy="418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 smtClean="0"/>
                  <a:t>Reduzierung der</a:t>
                </a:r>
              </a:p>
              <a:p>
                <a:r>
                  <a:rPr lang="de-DE" sz="1600" b="1" dirty="0" smtClean="0"/>
                  <a:t>Bildung von Radikalen</a:t>
                </a:r>
                <a:endParaRPr lang="de-DE" sz="1600" b="1" dirty="0"/>
              </a:p>
            </p:txBody>
          </p:sp>
        </p:grpSp>
        <p:cxnSp>
          <p:nvCxnSpPr>
            <p:cNvPr id="20" name="Gerade Verbindung mit Pfeil 19"/>
            <p:cNvCxnSpPr/>
            <p:nvPr/>
          </p:nvCxnSpPr>
          <p:spPr>
            <a:xfrm rot="5400000" flipH="1" flipV="1">
              <a:off x="2751125" y="1392223"/>
              <a:ext cx="357190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 rot="5400000">
              <a:off x="6786578" y="1785926"/>
              <a:ext cx="857256" cy="85725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 rot="10800000">
              <a:off x="6715140" y="1785926"/>
              <a:ext cx="1285884" cy="78581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feld 38"/>
          <p:cNvSpPr txBox="1"/>
          <p:nvPr/>
        </p:nvSpPr>
        <p:spPr>
          <a:xfrm>
            <a:off x="7488466" y="2165986"/>
            <a:ext cx="1660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Dysregulation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679146" y="4666316"/>
            <a:ext cx="149214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Genussmittel</a:t>
            </a:r>
          </a:p>
          <a:p>
            <a:r>
              <a:rPr lang="de-DE" dirty="0" smtClean="0"/>
              <a:t>Medikamente</a:t>
            </a:r>
            <a:endParaRPr lang="de-DE" dirty="0"/>
          </a:p>
        </p:txBody>
      </p:sp>
      <p:sp>
        <p:nvSpPr>
          <p:cNvPr id="41" name="Textfeld 40"/>
          <p:cNvSpPr txBox="1"/>
          <p:nvPr/>
        </p:nvSpPr>
        <p:spPr>
          <a:xfrm>
            <a:off x="2250782" y="4809192"/>
            <a:ext cx="153138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u="sng" dirty="0" smtClean="0"/>
              <a:t>Strahlen</a:t>
            </a:r>
          </a:p>
          <a:p>
            <a:pPr algn="ctr"/>
            <a:r>
              <a:rPr lang="de-DE" dirty="0" smtClean="0"/>
              <a:t>ionisierte</a:t>
            </a:r>
          </a:p>
          <a:p>
            <a:pPr algn="ctr"/>
            <a:r>
              <a:rPr lang="de-DE" dirty="0" smtClean="0"/>
              <a:t>nichtionisierte</a:t>
            </a:r>
            <a:endParaRPr lang="de-DE" dirty="0"/>
          </a:p>
        </p:txBody>
      </p:sp>
      <p:sp>
        <p:nvSpPr>
          <p:cNvPr id="42" name="Textfeld 41"/>
          <p:cNvSpPr txBox="1"/>
          <p:nvPr/>
        </p:nvSpPr>
        <p:spPr>
          <a:xfrm>
            <a:off x="3893856" y="5237820"/>
            <a:ext cx="1608069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u="sng" dirty="0" smtClean="0"/>
              <a:t>Umweltchemie</a:t>
            </a:r>
          </a:p>
          <a:p>
            <a:r>
              <a:rPr lang="de-DE" dirty="0" smtClean="0"/>
              <a:t>z.B. Abgase</a:t>
            </a:r>
          </a:p>
          <a:p>
            <a:r>
              <a:rPr lang="de-DE" dirty="0" smtClean="0"/>
              <a:t>Schwermetalle</a:t>
            </a:r>
          </a:p>
          <a:p>
            <a:r>
              <a:rPr lang="de-DE" dirty="0" smtClean="0"/>
              <a:t>Toxine</a:t>
            </a:r>
          </a:p>
          <a:p>
            <a:r>
              <a:rPr lang="de-DE" dirty="0" smtClean="0"/>
              <a:t>Pestizide</a:t>
            </a:r>
            <a:endParaRPr lang="de-DE" dirty="0"/>
          </a:p>
        </p:txBody>
      </p:sp>
      <p:sp>
        <p:nvSpPr>
          <p:cNvPr id="43" name="Textfeld 42"/>
          <p:cNvSpPr txBox="1"/>
          <p:nvPr/>
        </p:nvSpPr>
        <p:spPr>
          <a:xfrm>
            <a:off x="5894120" y="5309258"/>
            <a:ext cx="1643074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u="sng" dirty="0" smtClean="0">
                <a:solidFill>
                  <a:schemeClr val="bg1"/>
                </a:solidFill>
              </a:rPr>
              <a:t>Krankheiten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z.B. Krebs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Diabetes mellitus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7251442" y="4594878"/>
            <a:ext cx="1459759" cy="646331"/>
          </a:xfrm>
          <a:prstGeom prst="rect">
            <a:avLst/>
          </a:prstGeom>
          <a:solidFill>
            <a:srgbClr val="008080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Psychosoziale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Stressoren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46" name="Gerade Verbindung mit Pfeil 45"/>
          <p:cNvCxnSpPr>
            <a:endCxn id="10" idx="2"/>
          </p:cNvCxnSpPr>
          <p:nvPr/>
        </p:nvCxnSpPr>
        <p:spPr>
          <a:xfrm flipV="1">
            <a:off x="1785918" y="3017880"/>
            <a:ext cx="4751144" cy="16255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>
            <a:endCxn id="10" idx="2"/>
          </p:cNvCxnSpPr>
          <p:nvPr/>
        </p:nvCxnSpPr>
        <p:spPr>
          <a:xfrm flipV="1">
            <a:off x="3500430" y="3017880"/>
            <a:ext cx="3036632" cy="18573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>
            <a:endCxn id="10" idx="2"/>
          </p:cNvCxnSpPr>
          <p:nvPr/>
        </p:nvCxnSpPr>
        <p:spPr>
          <a:xfrm rot="5400000" flipH="1" flipV="1">
            <a:off x="4480279" y="3252477"/>
            <a:ext cx="2291380" cy="18221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/>
          <p:nvPr/>
        </p:nvCxnSpPr>
        <p:spPr>
          <a:xfrm rot="16200000" flipV="1">
            <a:off x="5358612" y="4214024"/>
            <a:ext cx="2357454" cy="730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/>
          <p:cNvCxnSpPr>
            <a:stCxn id="44" idx="0"/>
          </p:cNvCxnSpPr>
          <p:nvPr/>
        </p:nvCxnSpPr>
        <p:spPr>
          <a:xfrm rot="16200000" flipV="1">
            <a:off x="6408102" y="3021658"/>
            <a:ext cx="1594506" cy="15519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hteck 73"/>
          <p:cNvSpPr/>
          <p:nvPr/>
        </p:nvSpPr>
        <p:spPr>
          <a:xfrm>
            <a:off x="214282" y="6286520"/>
            <a:ext cx="32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250950" algn="l"/>
                <a:tab pos="1347788" algn="l"/>
              </a:tabLst>
            </a:pPr>
            <a:r>
              <a:rPr lang="de-DE" dirty="0" smtClean="0">
                <a:sym typeface="SymbolProp BT"/>
              </a:rPr>
              <a:t>Quelle: Engler 2004, Hecht 2013</a:t>
            </a:r>
            <a:endParaRPr lang="de-DE" dirty="0" smtClean="0"/>
          </a:p>
        </p:txBody>
      </p:sp>
    </p:spTree>
  </p:cSld>
  <p:clrMapOvr>
    <a:masterClrMapping/>
  </p:clrMapOvr>
  <p:transition>
    <p:comb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Prof. em. Prof. Dr. med. habil. Karl Hecht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7875B3-4769-4C60-91F5-B52126D5870C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3322916" y="-251139"/>
            <a:ext cx="5212809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15382"/>
          <a:stretch>
            <a:fillRect/>
          </a:stretch>
        </p:blipFill>
        <p:spPr bwMode="auto">
          <a:xfrm rot="5400000">
            <a:off x="71389" y="1571628"/>
            <a:ext cx="3500463" cy="26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feld 10"/>
          <p:cNvSpPr txBox="1"/>
          <p:nvPr/>
        </p:nvSpPr>
        <p:spPr>
          <a:xfrm>
            <a:off x="3214678" y="5214950"/>
            <a:ext cx="198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Quelle: Hecht 2013</a:t>
            </a:r>
            <a:endParaRPr lang="de-DE" dirty="0"/>
          </a:p>
        </p:txBody>
      </p:sp>
    </p:spTree>
  </p:cSld>
  <p:clrMapOvr>
    <a:masterClrMapping/>
  </p:clrMapOvr>
  <p:transition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86058"/>
          </a:xfrm>
        </p:spPr>
        <p:txBody>
          <a:bodyPr>
            <a:normAutofit fontScale="90000"/>
          </a:bodyPr>
          <a:lstStyle/>
          <a:p>
            <a:r>
              <a:rPr lang="de-DE" sz="3600" b="1" u="sng" dirty="0" smtClean="0"/>
              <a:t>Was heißt richtig und gut schlafen?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err="1" smtClean="0"/>
              <a:t>Hufeland</a:t>
            </a:r>
            <a:r>
              <a:rPr lang="de-DE" sz="2800" dirty="0" smtClean="0"/>
              <a:t> (1795): Nach den biologischen </a:t>
            </a:r>
            <a:r>
              <a:rPr lang="de-DE" sz="2800" dirty="0" err="1" smtClean="0"/>
              <a:t>Rhytmen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nach der inneren Uhr Schlaf- Wach-Rhythmen realisieren</a:t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200" b="1" dirty="0" smtClean="0">
                <a:solidFill>
                  <a:srgbClr val="FF0000"/>
                </a:solidFill>
              </a:rPr>
              <a:t>Älterwerden gesund und jung bleiben mit der</a:t>
            </a:r>
            <a:br>
              <a:rPr lang="de-DE" sz="3200" b="1" dirty="0" smtClean="0">
                <a:solidFill>
                  <a:srgbClr val="FF0000"/>
                </a:solidFill>
              </a:rPr>
            </a:br>
            <a:r>
              <a:rPr lang="de-DE" sz="3200" b="1" dirty="0" smtClean="0">
                <a:solidFill>
                  <a:srgbClr val="FF0000"/>
                </a:solidFill>
              </a:rPr>
              <a:t> inneren Uhr leben</a:t>
            </a:r>
            <a:endParaRPr lang="de-DE" sz="2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42910" y="2828835"/>
            <a:ext cx="53572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Georg Christoph Lichtenberg 1742 – 1799</a:t>
            </a:r>
            <a:br>
              <a:rPr lang="de-DE" sz="2400" dirty="0" smtClean="0"/>
            </a:br>
            <a:r>
              <a:rPr lang="de-DE" sz="2400" dirty="0" smtClean="0"/>
              <a:t>Physiker, Astrophysiker, Schriftsteller</a:t>
            </a:r>
          </a:p>
          <a:p>
            <a:endParaRPr lang="de-DE" sz="2400" dirty="0" smtClean="0"/>
          </a:p>
          <a:p>
            <a:r>
              <a:rPr lang="de-DE" sz="2400" dirty="0" smtClean="0"/>
              <a:t>Göttinger Taschenkalender 1793 S. 37</a:t>
            </a:r>
            <a:br>
              <a:rPr lang="de-DE" sz="2400" dirty="0" smtClean="0"/>
            </a:br>
            <a:endParaRPr lang="de-DE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785786" y="4786322"/>
            <a:ext cx="8001056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i="1" dirty="0" smtClean="0"/>
              <a:t>„Menschen mit ungewöhnlich gesundem Alter haben eine regelmäßige Lebensweise.</a:t>
            </a:r>
          </a:p>
          <a:p>
            <a:r>
              <a:rPr lang="de-DE" sz="2400" b="1" i="1" dirty="0" smtClean="0"/>
              <a:t>Sie leben naturgemäß nach ihrer inneren Uhr“</a:t>
            </a:r>
          </a:p>
          <a:p>
            <a:endParaRPr lang="de-DE" b="1" i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857256"/>
          </a:xfrm>
        </p:spPr>
        <p:txBody>
          <a:bodyPr>
            <a:normAutofit fontScale="90000"/>
          </a:bodyPr>
          <a:lstStyle/>
          <a:p>
            <a:r>
              <a:rPr lang="de-DE" sz="3100" dirty="0" smtClean="0">
                <a:solidFill>
                  <a:srgbClr val="FF0000"/>
                </a:solidFill>
              </a:rPr>
              <a:t>Was bewirken freie Radikale im menschlichen Körper beim ständigen Vorhandensein im menschlichen Körper</a:t>
            </a:r>
            <a:r>
              <a:rPr lang="de-DE" dirty="0" smtClean="0">
                <a:solidFill>
                  <a:srgbClr val="FF0000"/>
                </a:solidFill>
              </a:rPr>
              <a:t>?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sz="3100" dirty="0" smtClean="0">
                <a:solidFill>
                  <a:srgbClr val="FF0000"/>
                </a:solidFill>
              </a:rPr>
              <a:t/>
            </a:r>
            <a:br>
              <a:rPr lang="de-DE" sz="3100" dirty="0" smtClean="0">
                <a:solidFill>
                  <a:srgbClr val="FF0000"/>
                </a:solidFill>
              </a:rPr>
            </a:br>
            <a:endParaRPr lang="de-DE" sz="3100" dirty="0">
              <a:solidFill>
                <a:srgbClr val="FF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Prof. em. Prof. Dr. med. habil. Karl Hecht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7875B3-4769-4C60-91F5-B52126D5870C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  <p:sp>
        <p:nvSpPr>
          <p:cNvPr id="7" name="Textfeld 6"/>
          <p:cNvSpPr txBox="1"/>
          <p:nvPr/>
        </p:nvSpPr>
        <p:spPr>
          <a:xfrm>
            <a:off x="1643042" y="1643050"/>
            <a:ext cx="514019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u="sng" dirty="0" smtClean="0"/>
              <a:t>Beschleunigtes Altern</a:t>
            </a:r>
            <a:r>
              <a:rPr lang="de-DE" sz="3000" dirty="0" smtClean="0"/>
              <a:t/>
            </a:r>
            <a:br>
              <a:rPr lang="de-DE" sz="3000" dirty="0" smtClean="0"/>
            </a:br>
            <a:r>
              <a:rPr lang="de-DE" sz="3000" dirty="0" smtClean="0"/>
              <a:t>Autoimmunerkrankungen</a:t>
            </a:r>
            <a:br>
              <a:rPr lang="de-DE" sz="3000" dirty="0" smtClean="0"/>
            </a:br>
            <a:r>
              <a:rPr lang="de-DE" sz="3000" dirty="0" smtClean="0"/>
              <a:t>Neurodegenerative Erkrankung</a:t>
            </a:r>
            <a:br>
              <a:rPr lang="de-DE" sz="3000" dirty="0" smtClean="0"/>
            </a:br>
            <a:r>
              <a:rPr lang="de-DE" sz="3000" dirty="0" err="1" smtClean="0"/>
              <a:t>Mitchondrienpathien</a:t>
            </a:r>
            <a:r>
              <a:rPr lang="de-DE" sz="3000" dirty="0" smtClean="0"/>
              <a:t/>
            </a:r>
            <a:br>
              <a:rPr lang="de-DE" sz="3000" dirty="0" smtClean="0"/>
            </a:br>
            <a:r>
              <a:rPr lang="de-DE" sz="3000" dirty="0" smtClean="0"/>
              <a:t>DNA-Brüche</a:t>
            </a:r>
            <a:br>
              <a:rPr lang="de-DE" sz="3000" dirty="0" smtClean="0"/>
            </a:br>
            <a:r>
              <a:rPr lang="de-DE" sz="3000" dirty="0" smtClean="0"/>
              <a:t>erhöhte Virusanfälligkeit</a:t>
            </a:r>
            <a:br>
              <a:rPr lang="de-DE" sz="3000" dirty="0" smtClean="0"/>
            </a:br>
            <a:r>
              <a:rPr lang="de-DE" sz="3000" dirty="0" smtClean="0"/>
              <a:t>Hemmung der Spermatogenese</a:t>
            </a:r>
            <a:br>
              <a:rPr lang="de-DE" sz="3000" dirty="0" smtClean="0"/>
            </a:br>
            <a:r>
              <a:rPr lang="de-DE" sz="3000" dirty="0" smtClean="0"/>
              <a:t>Chronische Erkrankungen</a:t>
            </a:r>
            <a:br>
              <a:rPr lang="de-DE" sz="3000" dirty="0" smtClean="0"/>
            </a:br>
            <a:r>
              <a:rPr lang="de-DE" sz="3000" dirty="0" smtClean="0"/>
              <a:t>Multiimmobilität</a:t>
            </a:r>
            <a:endParaRPr lang="de-DE" sz="3000" dirty="0"/>
          </a:p>
        </p:txBody>
      </p:sp>
    </p:spTree>
  </p:cSld>
  <p:clrMapOvr>
    <a:masterClrMapping/>
  </p:clrMapOvr>
  <p:transition>
    <p:comb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4069"/>
          </a:xfrm>
        </p:spPr>
        <p:txBody>
          <a:bodyPr>
            <a:normAutofit/>
          </a:bodyPr>
          <a:lstStyle/>
          <a:p>
            <a:r>
              <a:rPr lang="de-DE" sz="2800" dirty="0" err="1" smtClean="0"/>
              <a:t>Oxidativer</a:t>
            </a:r>
            <a:r>
              <a:rPr lang="de-DE" sz="2800" dirty="0" smtClean="0"/>
              <a:t> Stress (3)</a:t>
            </a:r>
            <a:br>
              <a:rPr lang="de-DE" sz="2800" dirty="0" smtClean="0"/>
            </a:br>
            <a:r>
              <a:rPr lang="de-DE" sz="2800" dirty="0" smtClean="0"/>
              <a:t>Verhinderung und Beseitigung durch Antioxidantiwirkung</a:t>
            </a:r>
            <a:endParaRPr lang="de-DE" sz="2800" dirty="0"/>
          </a:p>
        </p:txBody>
      </p:sp>
      <p:sp>
        <p:nvSpPr>
          <p:cNvPr id="17" name="Textfeld 16"/>
          <p:cNvSpPr txBox="1"/>
          <p:nvPr/>
        </p:nvSpPr>
        <p:spPr>
          <a:xfrm>
            <a:off x="112815" y="1594482"/>
            <a:ext cx="1632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Normale</a:t>
            </a:r>
          </a:p>
          <a:p>
            <a:r>
              <a:rPr lang="de-DE" dirty="0" smtClean="0"/>
              <a:t>O</a:t>
            </a:r>
            <a:r>
              <a:rPr lang="de-DE" sz="1400" dirty="0" smtClean="0"/>
              <a:t>2</a:t>
            </a:r>
            <a:r>
              <a:rPr lang="de-DE" dirty="0" smtClean="0"/>
              <a:t> - Regulation</a:t>
            </a:r>
            <a:endParaRPr lang="de-DE" dirty="0"/>
          </a:p>
        </p:txBody>
      </p:sp>
      <p:grpSp>
        <p:nvGrpSpPr>
          <p:cNvPr id="5" name="Gruppieren 15"/>
          <p:cNvGrpSpPr/>
          <p:nvPr/>
        </p:nvGrpSpPr>
        <p:grpSpPr>
          <a:xfrm>
            <a:off x="1719652" y="1285861"/>
            <a:ext cx="5786996" cy="1584906"/>
            <a:chOff x="1751963" y="1177747"/>
            <a:chExt cx="4724078" cy="1134410"/>
          </a:xfrm>
        </p:grpSpPr>
        <p:sp>
          <p:nvSpPr>
            <p:cNvPr id="7" name="Rechteck 6"/>
            <p:cNvSpPr/>
            <p:nvPr/>
          </p:nvSpPr>
          <p:spPr>
            <a:xfrm>
              <a:off x="1751963" y="1280012"/>
              <a:ext cx="1403974" cy="82642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751963" y="1433409"/>
              <a:ext cx="1405293" cy="66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System der</a:t>
              </a:r>
            </a:p>
            <a:p>
              <a:r>
                <a:rPr lang="de-DE" dirty="0" smtClean="0"/>
                <a:t>O</a:t>
              </a:r>
              <a:r>
                <a:rPr lang="de-DE" sz="1400" dirty="0" smtClean="0"/>
                <a:t>2 </a:t>
              </a:r>
              <a:r>
                <a:rPr lang="de-DE" dirty="0" smtClean="0"/>
                <a:t>Radikalbildung</a:t>
              </a:r>
              <a:endParaRPr lang="de-DE" dirty="0"/>
            </a:p>
          </p:txBody>
        </p:sp>
        <p:sp>
          <p:nvSpPr>
            <p:cNvPr id="9" name="Rechteck 8"/>
            <p:cNvSpPr/>
            <p:nvPr/>
          </p:nvSpPr>
          <p:spPr>
            <a:xfrm>
              <a:off x="5076439" y="1347514"/>
              <a:ext cx="1399601" cy="7647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018123" y="1449778"/>
              <a:ext cx="1457918" cy="660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/>
                <a:t>Scavenger</a:t>
              </a:r>
              <a:r>
                <a:rPr lang="de-DE" dirty="0" smtClean="0"/>
                <a:t>-</a:t>
              </a:r>
            </a:p>
            <a:p>
              <a:pPr algn="ctr"/>
              <a:r>
                <a:rPr lang="de-DE" dirty="0" smtClean="0"/>
                <a:t>(</a:t>
              </a:r>
              <a:r>
                <a:rPr lang="de-DE" dirty="0" err="1" smtClean="0"/>
                <a:t>Antioxidanzien</a:t>
              </a:r>
              <a:r>
                <a:rPr lang="de-DE" dirty="0" smtClean="0"/>
                <a:t>)</a:t>
              </a:r>
            </a:p>
            <a:p>
              <a:pPr algn="ctr"/>
              <a:r>
                <a:rPr lang="de-DE" dirty="0" smtClean="0"/>
                <a:t>System</a:t>
              </a:r>
              <a:endParaRPr lang="de-DE" dirty="0"/>
            </a:p>
          </p:txBody>
        </p:sp>
        <p:cxnSp>
          <p:nvCxnSpPr>
            <p:cNvPr id="12" name="Gerade Verbindung mit Pfeil 11"/>
            <p:cNvCxnSpPr/>
            <p:nvPr/>
          </p:nvCxnSpPr>
          <p:spPr>
            <a:xfrm>
              <a:off x="3286116" y="1571612"/>
              <a:ext cx="1714512" cy="158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 flipH="1">
              <a:off x="3214678" y="1785926"/>
              <a:ext cx="1714512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3510500" y="1177747"/>
              <a:ext cx="1466440" cy="418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/>
                <a:t>Information:</a:t>
              </a:r>
            </a:p>
            <a:p>
              <a:r>
                <a:rPr lang="de-DE" sz="1600" b="1" dirty="0" smtClean="0"/>
                <a:t>Überschussbildung</a:t>
              </a:r>
              <a:endParaRPr lang="de-DE" sz="1600" b="1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380609" y="1893599"/>
              <a:ext cx="1693871" cy="418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/>
                <a:t>Reduzierung der</a:t>
              </a:r>
            </a:p>
            <a:p>
              <a:r>
                <a:rPr lang="de-DE" sz="1600" b="1" dirty="0" smtClean="0"/>
                <a:t>Bildung von Radikalen</a:t>
              </a:r>
              <a:endParaRPr lang="de-DE" sz="1600" b="1" dirty="0"/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7205264" y="785794"/>
            <a:ext cx="1938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62AC"/>
                </a:solidFill>
              </a:rPr>
              <a:t>Klinoptilolith</a:t>
            </a:r>
            <a:r>
              <a:rPr lang="de-DE" sz="2400" b="1" dirty="0" smtClean="0">
                <a:solidFill>
                  <a:srgbClr val="0062AC"/>
                </a:solidFill>
              </a:rPr>
              <a:t>-</a:t>
            </a:r>
          </a:p>
          <a:p>
            <a:r>
              <a:rPr lang="de-DE" sz="2400" b="1" dirty="0" err="1" smtClean="0">
                <a:solidFill>
                  <a:srgbClr val="0062AC"/>
                </a:solidFill>
              </a:rPr>
              <a:t>Zeolith</a:t>
            </a:r>
            <a:endParaRPr lang="de-DE" sz="2400" b="1" dirty="0">
              <a:solidFill>
                <a:srgbClr val="0062AC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714348" y="4143380"/>
            <a:ext cx="149214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Genussmittel</a:t>
            </a:r>
          </a:p>
          <a:p>
            <a:r>
              <a:rPr lang="de-DE" dirty="0" smtClean="0"/>
              <a:t>Medikamente</a:t>
            </a:r>
            <a:endParaRPr lang="de-DE" dirty="0"/>
          </a:p>
        </p:txBody>
      </p:sp>
      <p:sp>
        <p:nvSpPr>
          <p:cNvPr id="41" name="Textfeld 40"/>
          <p:cNvSpPr txBox="1"/>
          <p:nvPr/>
        </p:nvSpPr>
        <p:spPr>
          <a:xfrm>
            <a:off x="2327393" y="4380564"/>
            <a:ext cx="153138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u="sng" dirty="0" smtClean="0"/>
              <a:t>Strahlen</a:t>
            </a:r>
          </a:p>
          <a:p>
            <a:pPr algn="ctr"/>
            <a:r>
              <a:rPr lang="de-DE" dirty="0" smtClean="0"/>
              <a:t>ionisierte</a:t>
            </a:r>
          </a:p>
          <a:p>
            <a:pPr algn="ctr"/>
            <a:r>
              <a:rPr lang="de-DE" dirty="0" smtClean="0"/>
              <a:t>nichtionisierte</a:t>
            </a:r>
            <a:endParaRPr lang="de-DE" dirty="0"/>
          </a:p>
        </p:txBody>
      </p:sp>
      <p:sp>
        <p:nvSpPr>
          <p:cNvPr id="42" name="Textfeld 41"/>
          <p:cNvSpPr txBox="1"/>
          <p:nvPr/>
        </p:nvSpPr>
        <p:spPr>
          <a:xfrm>
            <a:off x="3970467" y="4809192"/>
            <a:ext cx="1608069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u="sng" dirty="0" smtClean="0"/>
              <a:t>Umweltchemie</a:t>
            </a:r>
          </a:p>
          <a:p>
            <a:r>
              <a:rPr lang="de-DE" dirty="0" smtClean="0"/>
              <a:t>z.B. Abgase</a:t>
            </a:r>
          </a:p>
          <a:p>
            <a:r>
              <a:rPr lang="de-DE" dirty="0" smtClean="0"/>
              <a:t>Schwermetalle</a:t>
            </a:r>
          </a:p>
          <a:p>
            <a:r>
              <a:rPr lang="de-DE" dirty="0" smtClean="0"/>
              <a:t>Toxine</a:t>
            </a:r>
          </a:p>
          <a:p>
            <a:r>
              <a:rPr lang="de-DE" dirty="0" smtClean="0"/>
              <a:t>Pestizide</a:t>
            </a:r>
            <a:endParaRPr lang="de-DE" dirty="0"/>
          </a:p>
        </p:txBody>
      </p:sp>
      <p:sp>
        <p:nvSpPr>
          <p:cNvPr id="43" name="Textfeld 42"/>
          <p:cNvSpPr txBox="1"/>
          <p:nvPr/>
        </p:nvSpPr>
        <p:spPr>
          <a:xfrm>
            <a:off x="5970731" y="4880630"/>
            <a:ext cx="1643074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u="sng" dirty="0" smtClean="0">
                <a:solidFill>
                  <a:schemeClr val="bg1"/>
                </a:solidFill>
              </a:rPr>
              <a:t>Krankheiten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z.B. Krebs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Diabetes mellitus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7328053" y="4166250"/>
            <a:ext cx="1459759" cy="646331"/>
          </a:xfrm>
          <a:prstGeom prst="rect">
            <a:avLst/>
          </a:prstGeom>
          <a:solidFill>
            <a:srgbClr val="008080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Psychosoziale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Stressoren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31" name="Gerade Verbindung mit Pfeil 30"/>
          <p:cNvCxnSpPr/>
          <p:nvPr/>
        </p:nvCxnSpPr>
        <p:spPr>
          <a:xfrm rot="10800000" flipV="1">
            <a:off x="7429520" y="1142984"/>
            <a:ext cx="1285884" cy="98460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 37"/>
          <p:cNvSpPr/>
          <p:nvPr/>
        </p:nvSpPr>
        <p:spPr>
          <a:xfrm>
            <a:off x="285720" y="6143644"/>
            <a:ext cx="32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250950" algn="l"/>
                <a:tab pos="1347788" algn="l"/>
              </a:tabLst>
            </a:pPr>
            <a:r>
              <a:rPr lang="de-DE" dirty="0" smtClean="0">
                <a:sym typeface="SymbolProp BT"/>
              </a:rPr>
              <a:t>Quelle: Engler 2004, Hecht 2013</a:t>
            </a:r>
            <a:endParaRPr lang="de-DE" dirty="0" smtClean="0"/>
          </a:p>
        </p:txBody>
      </p:sp>
      <p:cxnSp>
        <p:nvCxnSpPr>
          <p:cNvPr id="29" name="Gerade Verbindung mit Pfeil 28"/>
          <p:cNvCxnSpPr/>
          <p:nvPr/>
        </p:nvCxnSpPr>
        <p:spPr>
          <a:xfrm flipV="1">
            <a:off x="1785918" y="2571744"/>
            <a:ext cx="4751144" cy="16255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V="1">
            <a:off x="3500430" y="2571744"/>
            <a:ext cx="3036632" cy="18573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42" idx="0"/>
          </p:cNvCxnSpPr>
          <p:nvPr/>
        </p:nvCxnSpPr>
        <p:spPr>
          <a:xfrm rot="5400000" flipH="1" flipV="1">
            <a:off x="4572777" y="2844907"/>
            <a:ext cx="2166010" cy="17625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rot="16200000" flipV="1">
            <a:off x="5287174" y="3713958"/>
            <a:ext cx="2357454" cy="730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44" idx="0"/>
          </p:cNvCxnSpPr>
          <p:nvPr/>
        </p:nvCxnSpPr>
        <p:spPr>
          <a:xfrm rot="16200000" flipV="1">
            <a:off x="6512129" y="2620445"/>
            <a:ext cx="1534503" cy="15571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mb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857256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de-DE" sz="3600" dirty="0" smtClean="0">
                <a:latin typeface="+mn-lt"/>
              </a:rPr>
              <a:t>Deutscher Arzneiverordnung – Report 2008</a:t>
            </a:r>
          </a:p>
        </p:txBody>
      </p:sp>
      <p:sp>
        <p:nvSpPr>
          <p:cNvPr id="13315" name="Inhaltsplatzhalter 2"/>
          <p:cNvSpPr>
            <a:spLocks noGrp="1"/>
          </p:cNvSpPr>
          <p:nvPr>
            <p:ph idx="1"/>
          </p:nvPr>
        </p:nvSpPr>
        <p:spPr>
          <a:xfrm>
            <a:off x="142860" y="1393031"/>
            <a:ext cx="8858280" cy="407193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83981" indent="-274272">
              <a:buNone/>
              <a:defRPr/>
            </a:pPr>
            <a:r>
              <a:rPr lang="de-DE" sz="2200" b="1" dirty="0" smtClean="0">
                <a:solidFill>
                  <a:srgbClr val="FF0000"/>
                </a:solidFill>
                <a:latin typeface="+mn-ea"/>
              </a:rPr>
              <a:t>Ältere Menschen &gt; 60 Jahre Verordnungen von Arzneimitteln</a:t>
            </a:r>
          </a:p>
          <a:p>
            <a:pPr marL="1183940" lvl="2" indent="-274272">
              <a:buNone/>
              <a:defRPr/>
            </a:pPr>
            <a:r>
              <a:rPr lang="de-DE" b="1" dirty="0" smtClean="0">
                <a:solidFill>
                  <a:srgbClr val="00B050"/>
                </a:solidFill>
                <a:latin typeface="+mn-ea"/>
              </a:rPr>
              <a:t>40% ungerechtfertigt</a:t>
            </a:r>
          </a:p>
          <a:p>
            <a:pPr marL="1183940" lvl="2" indent="-274272">
              <a:buNone/>
              <a:defRPr/>
            </a:pPr>
            <a:r>
              <a:rPr lang="de-DE" b="1" dirty="0" smtClean="0">
                <a:solidFill>
                  <a:srgbClr val="00B050"/>
                </a:solidFill>
                <a:latin typeface="+mn-ea"/>
              </a:rPr>
              <a:t>25% keine korrekte Dosierung</a:t>
            </a:r>
          </a:p>
          <a:p>
            <a:pPr marL="1183940" lvl="2" indent="-274272">
              <a:buNone/>
              <a:defRPr/>
            </a:pPr>
            <a:r>
              <a:rPr lang="de-DE" b="1" dirty="0" smtClean="0">
                <a:solidFill>
                  <a:srgbClr val="00B050"/>
                </a:solidFill>
                <a:latin typeface="+mn-ea"/>
              </a:rPr>
              <a:t>20% der Arzneimittel ungeeignet</a:t>
            </a:r>
          </a:p>
        </p:txBody>
      </p:sp>
      <p:sp>
        <p:nvSpPr>
          <p:cNvPr id="14341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Arial" pitchFamily="34" charset="0"/>
              </a:rPr>
              <a:t>Prof. em. Prof. Dr. med. habil. Karl Hecht</a:t>
            </a:r>
          </a:p>
        </p:txBody>
      </p:sp>
      <p:sp>
        <p:nvSpPr>
          <p:cNvPr id="14342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fld id="{37C9CEDF-AAEC-4FE0-B15A-989BB4DAFF42}" type="slidenum">
              <a:rPr lang="de-DE">
                <a:latin typeface="Arial" pitchFamily="34" charset="0"/>
              </a:rPr>
              <a:pPr/>
              <a:t>62</a:t>
            </a:fld>
            <a:endParaRPr lang="de-DE">
              <a:latin typeface="Arial" pitchFamily="34" charset="0"/>
            </a:endParaRPr>
          </a:p>
        </p:txBody>
      </p:sp>
      <p:sp>
        <p:nvSpPr>
          <p:cNvPr id="13319" name="Rechteck 6"/>
          <p:cNvSpPr>
            <a:spLocks noChangeArrowheads="1"/>
          </p:cNvSpPr>
          <p:nvPr/>
        </p:nvSpPr>
        <p:spPr bwMode="auto">
          <a:xfrm>
            <a:off x="142875" y="3071810"/>
            <a:ext cx="8572529" cy="23083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lvl="2">
              <a:lnSpc>
                <a:spcPct val="150000"/>
              </a:lnSpc>
              <a:defRPr/>
            </a:pPr>
            <a:r>
              <a:rPr lang="de-DE" sz="2400" b="1" dirty="0">
                <a:latin typeface="Arial" charset="0"/>
              </a:rPr>
              <a:t>Arzneimittel an Patienten &gt; 60 Jahre</a:t>
            </a:r>
          </a:p>
          <a:p>
            <a:pPr lvl="2">
              <a:lnSpc>
                <a:spcPct val="150000"/>
              </a:lnSpc>
              <a:defRPr/>
            </a:pPr>
            <a:r>
              <a:rPr lang="de-DE" sz="2400" b="1" dirty="0">
                <a:latin typeface="Arial" charset="0"/>
              </a:rPr>
              <a:t>Anteil der </a:t>
            </a:r>
            <a:r>
              <a:rPr lang="de-DE" sz="2400" b="1" dirty="0" smtClean="0">
                <a:latin typeface="Arial" charset="0"/>
              </a:rPr>
              <a:t>Bevölkerung   </a:t>
            </a:r>
            <a:r>
              <a:rPr lang="de-DE" sz="2400" b="1" dirty="0" smtClean="0">
                <a:solidFill>
                  <a:schemeClr val="accent2"/>
                </a:solidFill>
                <a:latin typeface="Arial" charset="0"/>
              </a:rPr>
              <a:t>27</a:t>
            </a:r>
            <a:r>
              <a:rPr lang="de-DE" sz="2400" b="1" dirty="0">
                <a:solidFill>
                  <a:schemeClr val="accent2"/>
                </a:solidFill>
                <a:latin typeface="Arial" charset="0"/>
              </a:rPr>
              <a:t>%</a:t>
            </a:r>
          </a:p>
          <a:p>
            <a:pPr lvl="2">
              <a:lnSpc>
                <a:spcPct val="150000"/>
              </a:lnSpc>
              <a:defRPr/>
            </a:pPr>
            <a:r>
              <a:rPr lang="de-DE" sz="2400" b="1" dirty="0">
                <a:latin typeface="Arial" charset="0"/>
              </a:rPr>
              <a:t>Anteil der </a:t>
            </a:r>
            <a:r>
              <a:rPr lang="de-DE" sz="2400" b="1" dirty="0" smtClean="0">
                <a:latin typeface="Arial" charset="0"/>
              </a:rPr>
              <a:t>Arzneimittel    </a:t>
            </a:r>
            <a:r>
              <a:rPr lang="de-DE" sz="2400" b="1" dirty="0">
                <a:latin typeface="Arial" charset="0"/>
              </a:rPr>
              <a:t>2008  =  </a:t>
            </a:r>
            <a:r>
              <a:rPr lang="de-DE" sz="2400" b="1" dirty="0">
                <a:solidFill>
                  <a:schemeClr val="accent2"/>
                </a:solidFill>
                <a:latin typeface="Arial" charset="0"/>
              </a:rPr>
              <a:t>64%</a:t>
            </a:r>
          </a:p>
          <a:p>
            <a:pPr lvl="2">
              <a:lnSpc>
                <a:spcPct val="150000"/>
              </a:lnSpc>
              <a:defRPr/>
            </a:pPr>
            <a:endParaRPr lang="de-DE" sz="2400" b="1" dirty="0">
              <a:latin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14348" y="5286388"/>
            <a:ext cx="742004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4400" i="1" u="sng" dirty="0" smtClean="0">
                <a:solidFill>
                  <a:srgbClr val="FF0000"/>
                </a:solidFill>
              </a:rPr>
              <a:t>Nicht mehr als 3 Medikamente!</a:t>
            </a:r>
            <a:endParaRPr lang="de-DE" sz="4400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Arial" pitchFamily="34" charset="0"/>
              </a:rPr>
              <a:t>Prof. em. Prof. Dr. med. habil. Karl Hecht</a:t>
            </a:r>
          </a:p>
        </p:txBody>
      </p:sp>
      <p:sp>
        <p:nvSpPr>
          <p:cNvPr id="17411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fld id="{F45B75F5-6354-4B88-AD36-1C4B45790984}" type="slidenum">
              <a:rPr lang="de-DE">
                <a:latin typeface="Arial" pitchFamily="34" charset="0"/>
              </a:rPr>
              <a:pPr/>
              <a:t>63</a:t>
            </a:fld>
            <a:endParaRPr lang="de-DE">
              <a:latin typeface="Arial" pitchFamily="34" charset="0"/>
            </a:endParaRPr>
          </a:p>
        </p:txBody>
      </p:sp>
      <p:pic>
        <p:nvPicPr>
          <p:cNvPr id="17412" name="Picture 6" descr="Arzneimittelkatastrophen_Ärztbla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539" y="0"/>
            <a:ext cx="54614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ußzeilenplatzhalt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>
                <a:latin typeface="Arial" pitchFamily="34" charset="0"/>
              </a:rPr>
              <a:t>Prof. em. Prof. Dr. med. habil. Karl Hecht</a:t>
            </a:r>
          </a:p>
        </p:txBody>
      </p:sp>
      <p:sp>
        <p:nvSpPr>
          <p:cNvPr id="15363" name="Foliennummernplatzhalter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fld id="{FBDDB2A6-645F-4378-8BB9-FA9C9A14E66B}" type="slidenum">
              <a:rPr lang="en-GB" smtClean="0">
                <a:latin typeface="Arial" pitchFamily="34" charset="0"/>
              </a:rPr>
              <a:pPr/>
              <a:t>64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5364" name="Textfeld 6"/>
          <p:cNvSpPr txBox="1">
            <a:spLocks noChangeArrowheads="1"/>
          </p:cNvSpPr>
          <p:nvPr/>
        </p:nvSpPr>
        <p:spPr bwMode="auto">
          <a:xfrm>
            <a:off x="427894" y="796926"/>
            <a:ext cx="8288215" cy="52629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de-DE" sz="3600" dirty="0"/>
              <a:t>Arzneimittelsicherheit für ältere Patienten:</a:t>
            </a:r>
          </a:p>
          <a:p>
            <a:r>
              <a:rPr lang="de-DE" sz="3600" dirty="0"/>
              <a:t>PIM – Listen </a:t>
            </a:r>
            <a:endParaRPr lang="de-DE" sz="3600" dirty="0" smtClean="0"/>
          </a:p>
          <a:p>
            <a:r>
              <a:rPr lang="de-DE" sz="3600" dirty="0" smtClean="0"/>
              <a:t>(</a:t>
            </a:r>
            <a:r>
              <a:rPr lang="de-DE" sz="3600" dirty="0"/>
              <a:t>potential inadäquate Medikation)</a:t>
            </a:r>
          </a:p>
          <a:p>
            <a:r>
              <a:rPr lang="de-DE" sz="3600" dirty="0"/>
              <a:t>= nicht geeignete Medikation</a:t>
            </a:r>
          </a:p>
          <a:p>
            <a:r>
              <a:rPr lang="de-DE" sz="3600" dirty="0"/>
              <a:t>Deutschland: </a:t>
            </a:r>
            <a:r>
              <a:rPr lang="de-DE" sz="3600" dirty="0" err="1"/>
              <a:t>Priscus</a:t>
            </a:r>
            <a:r>
              <a:rPr lang="de-DE" sz="3600" dirty="0"/>
              <a:t> – Liste</a:t>
            </a:r>
          </a:p>
          <a:p>
            <a:r>
              <a:rPr lang="de-DE" sz="3600" dirty="0"/>
              <a:t>83 Arzneistoffe für </a:t>
            </a:r>
            <a:r>
              <a:rPr lang="de-DE" sz="3600" dirty="0" smtClean="0"/>
              <a:t>Ältere </a:t>
            </a:r>
            <a:r>
              <a:rPr lang="de-DE" sz="3600" dirty="0"/>
              <a:t>(&gt;60 Jahre)</a:t>
            </a:r>
          </a:p>
          <a:p>
            <a:r>
              <a:rPr lang="de-DE" sz="3600" dirty="0" smtClean="0"/>
              <a:t>nicht </a:t>
            </a:r>
            <a:r>
              <a:rPr lang="de-DE" sz="3600" dirty="0"/>
              <a:t>geeignet.</a:t>
            </a:r>
          </a:p>
          <a:p>
            <a:endParaRPr lang="de-DE" sz="3600" dirty="0"/>
          </a:p>
          <a:p>
            <a:r>
              <a:rPr lang="de-DE" sz="2400" i="1" dirty="0"/>
              <a:t>Die </a:t>
            </a:r>
            <a:r>
              <a:rPr lang="de-DE" sz="2400" i="1" dirty="0" err="1"/>
              <a:t>Priscus</a:t>
            </a:r>
            <a:r>
              <a:rPr lang="de-DE" sz="2400" i="1" dirty="0"/>
              <a:t>-Liste wurde im Deutschen Ärzteblatt 107 (2010, S. 543-551) publiziert und ist abzurufen unter http://priscus.net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Familie\Geburtstag Lena 2009\_MG_8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515" t="10000" r="27394"/>
          <a:stretch>
            <a:fillRect/>
          </a:stretch>
        </p:blipFill>
        <p:spPr bwMode="auto">
          <a:xfrm>
            <a:off x="857224" y="785794"/>
            <a:ext cx="3157225" cy="4500593"/>
          </a:xfrm>
          <a:prstGeom prst="rect">
            <a:avLst/>
          </a:prstGeom>
          <a:noFill/>
        </p:spPr>
      </p:pic>
      <p:pic>
        <p:nvPicPr>
          <p:cNvPr id="3075" name="Picture 3" descr="M:\Familie\Geburtstag Lena 2009\_MG_8073.jpg"/>
          <p:cNvPicPr>
            <a:picLocks noChangeAspect="1" noChangeArrowheads="1"/>
          </p:cNvPicPr>
          <p:nvPr/>
        </p:nvPicPr>
        <p:blipFill>
          <a:blip r:embed="rId3" cstate="print"/>
          <a:srcRect t="9859"/>
          <a:stretch>
            <a:fillRect/>
          </a:stretch>
        </p:blipFill>
        <p:spPr bwMode="auto">
          <a:xfrm>
            <a:off x="4572000" y="785794"/>
            <a:ext cx="3381398" cy="4572032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0" y="514351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Elena </a:t>
            </a:r>
            <a:r>
              <a:rPr lang="de-DE" sz="2400" b="1" dirty="0" err="1" smtClean="0"/>
              <a:t>Savoley</a:t>
            </a:r>
            <a:r>
              <a:rPr lang="de-DE" sz="2400" b="1" dirty="0" smtClean="0"/>
              <a:t> am 19.08.2009</a:t>
            </a:r>
          </a:p>
          <a:p>
            <a:r>
              <a:rPr lang="de-DE" sz="2400" b="1" dirty="0" smtClean="0"/>
              <a:t>75. Geburtstag: </a:t>
            </a:r>
            <a:r>
              <a:rPr lang="de-DE" sz="2400" b="1" dirty="0" err="1" smtClean="0"/>
              <a:t>Kalinka</a:t>
            </a:r>
            <a:r>
              <a:rPr lang="de-DE" sz="2400" b="1" dirty="0" smtClean="0"/>
              <a:t> – Tanz	  	Usbekischer Tanz</a:t>
            </a:r>
          </a:p>
          <a:p>
            <a:endParaRPr lang="de-DE" sz="2400" b="1" dirty="0"/>
          </a:p>
          <a:p>
            <a:pPr algn="ctr"/>
            <a:r>
              <a:rPr lang="de-DE" sz="2400" b="1" dirty="0" smtClean="0"/>
              <a:t>Nach 7 Jahren täglicher </a:t>
            </a:r>
            <a:r>
              <a:rPr lang="de-DE" sz="2400" b="1" dirty="0" err="1" smtClean="0"/>
              <a:t>Zeolith</a:t>
            </a:r>
            <a:r>
              <a:rPr lang="de-DE" sz="2400" b="1" dirty="0" smtClean="0"/>
              <a:t>-Einnahme</a:t>
            </a:r>
            <a:endParaRPr lang="de-DE" sz="2400" b="1" dirty="0"/>
          </a:p>
        </p:txBody>
      </p:sp>
      <p:sp>
        <p:nvSpPr>
          <p:cNvPr id="5" name="Rechteck 4"/>
          <p:cNvSpPr/>
          <p:nvPr/>
        </p:nvSpPr>
        <p:spPr>
          <a:xfrm>
            <a:off x="750067" y="0"/>
            <a:ext cx="76438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Goldener Lebensabschnitt</a:t>
            </a:r>
            <a:endParaRPr lang="de-DE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15.05.2013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 Karl Hecht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E378-DFC7-4C83-A8D0-61FC0DC24612}" type="slidenum">
              <a:rPr lang="de-DE" smtClean="0"/>
              <a:pPr/>
              <a:t>66</a:t>
            </a:fld>
            <a:endParaRPr lang="de-DE"/>
          </a:p>
        </p:txBody>
      </p:sp>
      <p:pic>
        <p:nvPicPr>
          <p:cNvPr id="9" name="Inhaltsplatzhalter 8" descr="_MG_58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52"/>
          <a:stretch>
            <a:fillRect/>
          </a:stretch>
        </p:blipFill>
        <p:spPr>
          <a:xfrm>
            <a:off x="287524" y="214290"/>
            <a:ext cx="8568952" cy="6081539"/>
          </a:xfrm>
        </p:spPr>
      </p:pic>
      <p:sp>
        <p:nvSpPr>
          <p:cNvPr id="12" name="Textfeld 11"/>
          <p:cNvSpPr txBox="1"/>
          <p:nvPr/>
        </p:nvSpPr>
        <p:spPr>
          <a:xfrm>
            <a:off x="323528" y="404664"/>
            <a:ext cx="2201115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*1924</a:t>
            </a:r>
          </a:p>
          <a:p>
            <a:r>
              <a:rPr lang="de-DE" sz="2400" b="1" dirty="0" smtClean="0"/>
              <a:t>13 Jahre </a:t>
            </a:r>
            <a:r>
              <a:rPr lang="de-DE" sz="2400" b="1" dirty="0" err="1" smtClean="0"/>
              <a:t>Zeolith</a:t>
            </a:r>
            <a:endParaRPr lang="de-DE" sz="24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5468827" y="332656"/>
            <a:ext cx="3675173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 smtClean="0"/>
              <a:t>TAK  1,78 </a:t>
            </a:r>
            <a:r>
              <a:rPr lang="de-DE" sz="2800" dirty="0" err="1" smtClean="0"/>
              <a:t>mmol</a:t>
            </a:r>
            <a:r>
              <a:rPr lang="de-DE" sz="2800" dirty="0" smtClean="0"/>
              <a:t>/l: </a:t>
            </a:r>
            <a:r>
              <a:rPr lang="de-DE" sz="28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de-DE" sz="2800" dirty="0" smtClean="0"/>
              <a:t>Si0</a:t>
            </a:r>
            <a:r>
              <a:rPr lang="de-DE" sz="2000" dirty="0" smtClean="0"/>
              <a:t>2  </a:t>
            </a:r>
            <a:r>
              <a:rPr lang="de-DE" sz="2800" dirty="0" smtClean="0"/>
              <a:t>596</a:t>
            </a:r>
            <a:r>
              <a:rPr lang="de-DE" sz="2000" dirty="0" smtClean="0"/>
              <a:t> </a:t>
            </a:r>
            <a:r>
              <a:rPr lang="de-DE" sz="2800" dirty="0" smtClean="0"/>
              <a:t>µg/l:        </a:t>
            </a:r>
            <a:r>
              <a:rPr lang="de-DE" sz="28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de-DE" sz="2800" dirty="0" smtClean="0"/>
              <a:t>HB   150 g/dl:       </a:t>
            </a:r>
            <a:r>
              <a:rPr lang="de-DE" sz="2800" b="1" dirty="0" smtClean="0">
                <a:solidFill>
                  <a:srgbClr val="FF0000"/>
                </a:solidFill>
              </a:rPr>
              <a:t>super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573792" y="1916832"/>
            <a:ext cx="3570208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Fe</a:t>
            </a:r>
            <a:r>
              <a:rPr lang="de-DE" sz="2800" dirty="0" smtClean="0"/>
              <a:t>    111/µg/dl:  </a:t>
            </a:r>
            <a:r>
              <a:rPr lang="de-DE" sz="28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de-DE" sz="2800" dirty="0" smtClean="0"/>
              <a:t>BSR </a:t>
            </a:r>
            <a:r>
              <a:rPr lang="de-DE" sz="2000" dirty="0" smtClean="0"/>
              <a:t> </a:t>
            </a:r>
            <a:r>
              <a:rPr lang="de-DE" sz="2800" dirty="0" smtClean="0"/>
              <a:t>12mm/h:    </a:t>
            </a:r>
            <a:r>
              <a:rPr lang="de-DE" sz="28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de-DE" sz="2800" dirty="0" smtClean="0"/>
              <a:t>Mg   1,8mg/dl:  </a:t>
            </a:r>
            <a:r>
              <a:rPr lang="de-DE" sz="2800" b="1" dirty="0" smtClean="0">
                <a:solidFill>
                  <a:srgbClr val="FF0000"/>
                </a:solidFill>
              </a:rPr>
              <a:t>normal</a:t>
            </a:r>
          </a:p>
          <a:p>
            <a:r>
              <a:rPr lang="de-DE" sz="2800" dirty="0" smtClean="0"/>
              <a:t>Toxine:                </a:t>
            </a:r>
            <a:r>
              <a:rPr lang="de-DE" sz="2800" b="1" dirty="0" smtClean="0">
                <a:solidFill>
                  <a:srgbClr val="FF0000"/>
                </a:solidFill>
              </a:rPr>
              <a:t>0,00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50067" y="5429264"/>
            <a:ext cx="76438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Goldener Lebensabschnitt</a:t>
            </a:r>
            <a:endParaRPr lang="de-DE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142852"/>
            <a:ext cx="9144000" cy="12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 dirty="0" smtClean="0">
                <a:solidFill>
                  <a:srgbClr val="FF0000"/>
                </a:solidFill>
              </a:rPr>
              <a:t>Gesundes </a:t>
            </a:r>
            <a:r>
              <a:rPr lang="de-DE" sz="3600" b="1" dirty="0" err="1" smtClean="0">
                <a:solidFill>
                  <a:srgbClr val="FF0000"/>
                </a:solidFill>
              </a:rPr>
              <a:t>jugendlichesÄlterwerden</a:t>
            </a:r>
            <a:r>
              <a:rPr lang="de-DE" sz="3600" b="1" dirty="0" smtClean="0">
                <a:solidFill>
                  <a:srgbClr val="FF0000"/>
                </a:solidFill>
              </a:rPr>
              <a:t> mit der inneren Uhr leben</a:t>
            </a:r>
            <a:endParaRPr lang="de-DE" sz="3600" b="1" dirty="0">
              <a:solidFill>
                <a:srgbClr val="FF0000"/>
              </a:solidFill>
            </a:endParaRPr>
          </a:p>
        </p:txBody>
      </p:sp>
      <p:pic>
        <p:nvPicPr>
          <p:cNvPr id="18436" name="Picture 6" descr="UnserRhythmus"/>
          <p:cNvPicPr>
            <a:picLocks noChangeAspect="1" noChangeArrowheads="1"/>
          </p:cNvPicPr>
          <p:nvPr/>
        </p:nvPicPr>
        <p:blipFill>
          <a:blip r:embed="rId2" cstate="print"/>
          <a:srcRect t="17015"/>
          <a:stretch>
            <a:fillRect/>
          </a:stretch>
        </p:blipFill>
        <p:spPr bwMode="auto">
          <a:xfrm>
            <a:off x="428596" y="1714488"/>
            <a:ext cx="7821055" cy="473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680D-0F3C-474D-83CD-372E6A264450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Prof. em. Prof. Dr. med. habil. Karl Hecht</a:t>
            </a:r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233860" y="1357298"/>
            <a:ext cx="4676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/>
              <a:t>Unser Tagesrhythmus</a:t>
            </a:r>
            <a:endParaRPr lang="de-DE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rgbClr val="FF0000"/>
                </a:solidFill>
                <a:cs typeface="Arial" charset="0"/>
              </a:rPr>
              <a:t>Altersabhängigkeit </a:t>
            </a:r>
            <a:r>
              <a:rPr lang="de-DE" sz="2400" b="1" dirty="0" smtClean="0">
                <a:solidFill>
                  <a:srgbClr val="FF0000"/>
                </a:solidFill>
                <a:cs typeface="Arial" charset="0"/>
              </a:rPr>
              <a:t>des </a:t>
            </a:r>
            <a:r>
              <a:rPr lang="de-DE" sz="2400" b="1" dirty="0" err="1">
                <a:solidFill>
                  <a:srgbClr val="FF0000"/>
                </a:solidFill>
                <a:cs typeface="Arial" charset="0"/>
              </a:rPr>
              <a:t>Siliziumgehalts</a:t>
            </a:r>
            <a:r>
              <a:rPr lang="de-DE" sz="2400" b="1" dirty="0">
                <a:solidFill>
                  <a:srgbClr val="FF0000"/>
                </a:solidFill>
                <a:cs typeface="Arial" charset="0"/>
              </a:rPr>
              <a:t> im </a:t>
            </a:r>
            <a:r>
              <a:rPr lang="de-DE" sz="2400" b="1" dirty="0" smtClean="0">
                <a:solidFill>
                  <a:srgbClr val="FF0000"/>
                </a:solidFill>
                <a:cs typeface="Arial" charset="0"/>
              </a:rPr>
              <a:t>menschlichen </a:t>
            </a:r>
            <a:r>
              <a:rPr lang="de-DE" sz="2400" b="1" dirty="0">
                <a:solidFill>
                  <a:srgbClr val="FF0000"/>
                </a:solidFill>
                <a:cs typeface="Arial" charset="0"/>
              </a:rPr>
              <a:t>Körper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>
          <a:xfrm>
            <a:off x="634513" y="981075"/>
            <a:ext cx="7898423" cy="54483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de-DE" sz="1600" b="1" dirty="0" smtClean="0">
                <a:cs typeface="Arial" charset="0"/>
              </a:rPr>
              <a:t>(Semiquantitativ, schematische Darstellung auf Grundlage einer Literaturrecherche)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de-DE" sz="1600" dirty="0" smtClean="0"/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de-DE" sz="1800" dirty="0" smtClean="0"/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de-DE" sz="1800" dirty="0" smtClean="0"/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de-DE" sz="1800" dirty="0" smtClean="0"/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de-DE" sz="1800" dirty="0" smtClean="0"/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de-DE" sz="1800" dirty="0" smtClean="0"/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de-DE" sz="1800" dirty="0" smtClean="0"/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de-DE" sz="1800" dirty="0" smtClean="0"/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de-DE" sz="2200" dirty="0" smtClean="0"/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de-DE" sz="2200" dirty="0" smtClean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de-DE" sz="2200" b="1" dirty="0" smtClean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de-DE" sz="2200" b="1" dirty="0" smtClean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de-DE" sz="2200" b="1" dirty="0" smtClean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de-DE" sz="2200" b="1" dirty="0" smtClean="0"/>
              <a:t>Im Alter entsteht zunehmend </a:t>
            </a:r>
            <a:r>
              <a:rPr lang="de-DE" sz="2200" b="1" dirty="0" err="1" smtClean="0"/>
              <a:t>Siliziummangel</a:t>
            </a:r>
            <a:r>
              <a:rPr lang="de-DE" sz="2200" b="1" dirty="0" smtClean="0"/>
              <a:t>.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de-DE" sz="2200" b="1" dirty="0" smtClean="0"/>
              <a:t>Verlust der Straffheit der Haut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de-DE" sz="2200" b="1" dirty="0" smtClean="0"/>
              <a:t>Verlust der Elastizität des Bindegewebes </a:t>
            </a:r>
            <a:endParaRPr lang="de-DE" sz="1800" b="1" dirty="0" smtClean="0"/>
          </a:p>
        </p:txBody>
      </p:sp>
      <p:sp>
        <p:nvSpPr>
          <p:cNvPr id="97284" name="Datumsplatzhalter 7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compatLnSpc="1">
            <a:prstTxWarp prst="textNoShape">
              <a:avLst/>
            </a:prstTxWarp>
          </a:bodyPr>
          <a:lstStyle/>
          <a:p>
            <a:pPr>
              <a:defRPr/>
            </a:pPr>
            <a:fld id="{9ED3EFB5-ADD4-409F-82A5-D15D03E12E5F}" type="datetime1">
              <a:rPr lang="de-DE"/>
              <a:pPr>
                <a:defRPr/>
              </a:pPr>
              <a:t>13.09.2013</a:t>
            </a:fld>
            <a:endParaRPr lang="de-DE"/>
          </a:p>
        </p:txBody>
      </p:sp>
      <p:sp>
        <p:nvSpPr>
          <p:cNvPr id="97285" name="Fußzeilenplatzhalter 6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mtClean="0"/>
              <a:t>Prof. em. Prof. Dr. med. habil. Karl Hecht</a:t>
            </a:r>
          </a:p>
        </p:txBody>
      </p:sp>
      <p:sp>
        <p:nvSpPr>
          <p:cNvPr id="97286" name="Foliennummernplatzhalt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compatLnSpc="1">
            <a:prstTxWarp prst="textNoShape">
              <a:avLst/>
            </a:prstTxWarp>
          </a:bodyPr>
          <a:lstStyle/>
          <a:p>
            <a:pPr>
              <a:defRPr/>
            </a:pPr>
            <a:fld id="{FC1A3879-96B2-4039-9448-EAFD3F2A7532}" type="slidenum">
              <a:rPr lang="en-GB"/>
              <a:pPr>
                <a:defRPr/>
              </a:pPr>
              <a:t>8</a:t>
            </a:fld>
            <a:endParaRPr lang="en-GB"/>
          </a:p>
        </p:txBody>
      </p:sp>
      <p:pic>
        <p:nvPicPr>
          <p:cNvPr id="118791" name="Picture 4" descr="SigehAltersab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84312"/>
            <a:ext cx="6699528" cy="351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4236010" y="1428736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SiO</a:t>
            </a:r>
            <a:r>
              <a:rPr lang="de-DE" sz="1600" b="1" dirty="0" smtClean="0"/>
              <a:t>2</a:t>
            </a:r>
            <a:endParaRPr lang="de-DE" sz="2000" b="1" dirty="0"/>
          </a:p>
        </p:txBody>
      </p:sp>
      <p:cxnSp>
        <p:nvCxnSpPr>
          <p:cNvPr id="10" name="Gerade Verbindung mit Pfeil 9"/>
          <p:cNvCxnSpPr/>
          <p:nvPr/>
        </p:nvCxnSpPr>
        <p:spPr>
          <a:xfrm rot="5400000">
            <a:off x="4429918" y="1999446"/>
            <a:ext cx="285752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8" descr="baby 156109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50"/>
            <a:ext cx="4718538" cy="35194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9811" name="Text Box 11"/>
          <p:cNvSpPr txBox="1">
            <a:spLocks noChangeArrowheads="1"/>
          </p:cNvSpPr>
          <p:nvPr/>
        </p:nvSpPr>
        <p:spPr bwMode="auto">
          <a:xfrm>
            <a:off x="4703885" y="571500"/>
            <a:ext cx="3846635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SiO</a:t>
            </a:r>
            <a:r>
              <a:rPr lang="de-DE" sz="36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-Reichtum</a:t>
            </a:r>
          </a:p>
        </p:txBody>
      </p:sp>
      <p:pic>
        <p:nvPicPr>
          <p:cNvPr id="119812" name="Picture 12" descr="senior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2289" y="2887664"/>
            <a:ext cx="4482611" cy="3241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9813" name="Text Box 13"/>
          <p:cNvSpPr txBox="1">
            <a:spLocks noChangeArrowheads="1"/>
          </p:cNvSpPr>
          <p:nvPr/>
        </p:nvSpPr>
        <p:spPr bwMode="auto">
          <a:xfrm>
            <a:off x="1340827" y="5286375"/>
            <a:ext cx="2807677" cy="649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DE" sz="3600" b="1" dirty="0">
                <a:solidFill>
                  <a:srgbClr val="FF0000"/>
                </a:solidFill>
              </a:rPr>
              <a:t>SiO</a:t>
            </a:r>
            <a:r>
              <a:rPr lang="de-DE" sz="3600" b="1" baseline="-25000" dirty="0">
                <a:solidFill>
                  <a:srgbClr val="FF0000"/>
                </a:solidFill>
              </a:rPr>
              <a:t>2</a:t>
            </a:r>
            <a:r>
              <a:rPr lang="de-DE" sz="3600" b="1" dirty="0">
                <a:solidFill>
                  <a:srgbClr val="FF0000"/>
                </a:solidFill>
              </a:rPr>
              <a:t>-Armut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2653</Words>
  <Application>Microsoft Office PowerPoint</Application>
  <PresentationFormat>Bildschirmpräsentation (4:3)</PresentationFormat>
  <Paragraphs>681</Paragraphs>
  <Slides>66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66</vt:i4>
      </vt:variant>
    </vt:vector>
  </HeadingPairs>
  <TitlesOfParts>
    <vt:vector size="67" baseType="lpstr">
      <vt:lpstr>Larissa-Design</vt:lpstr>
      <vt:lpstr>Folie 1</vt:lpstr>
      <vt:lpstr>Hebe  Göttin der ewigen Jugend</vt:lpstr>
      <vt:lpstr>Folie 3</vt:lpstr>
      <vt:lpstr>Folie 4</vt:lpstr>
      <vt:lpstr>Folie 5</vt:lpstr>
      <vt:lpstr>Was heißt richtig und gut schlafen? Hufeland (1795): Nach den biologischen Rhytmen nach der inneren Uhr Schlaf- Wach-Rhythmen realisieren  Älterwerden gesund und jung bleiben mit der  inneren Uhr leben</vt:lpstr>
      <vt:lpstr>Folie 7</vt:lpstr>
      <vt:lpstr>Altersabhängigkeit des Siliziumgehalts im menschlichen Körper</vt:lpstr>
      <vt:lpstr>Folie 9</vt:lpstr>
      <vt:lpstr>Folie 10</vt:lpstr>
      <vt:lpstr>Proteinsynthese Integration des kolloidalen SiO2 in das kolloidale Blut- und Bindegewebe</vt:lpstr>
      <vt:lpstr>Harry 06.12.2012 90. Geburtstag nach &gt; 6 Jahren täglicher Einnahme von  siliziumreichen Zeolith 2007: Blasentumor – OP 2008: Darmtumor OP keine Chemotherapie keine Strahlentherapie Laborbefunde April 2013 Mai 2013 Normal!!!</vt:lpstr>
      <vt:lpstr>Das Naturgesetz Werden–Sein-Vergehen</vt:lpstr>
      <vt:lpstr>Die Angst bringt den Menschen um (Lipton 2007)</vt:lpstr>
      <vt:lpstr>Folie 15</vt:lpstr>
      <vt:lpstr>Gesundes Älterwerden</vt:lpstr>
      <vt:lpstr>Linus Pauling</vt:lpstr>
      <vt:lpstr>Folie 18</vt:lpstr>
      <vt:lpstr>Folie 19</vt:lpstr>
      <vt:lpstr>Der älteste Marathonläufer 2003: 42 km in 5 Stunden und 20 Minuten</vt:lpstr>
      <vt:lpstr>Folie 21</vt:lpstr>
      <vt:lpstr>Juvenalisierung = Balance wichtiger Lebensprozesse</vt:lpstr>
      <vt:lpstr>Folie 23</vt:lpstr>
      <vt:lpstr>Folie 24</vt:lpstr>
      <vt:lpstr>Folie 25</vt:lpstr>
      <vt:lpstr>Folie 26</vt:lpstr>
      <vt:lpstr>Folie 27</vt:lpstr>
      <vt:lpstr>Was heißt Ganzheitlichkeit des Menschen?</vt:lpstr>
      <vt:lpstr>Mit unserem Geist können wir Psyche und Körper steuern Erregen  - Relaxieren</vt:lpstr>
      <vt:lpstr>Folie 30</vt:lpstr>
      <vt:lpstr>Folie 31</vt:lpstr>
      <vt:lpstr>Folie 32</vt:lpstr>
      <vt:lpstr>Mit zunehmendem Alter arbeitet das Gehirn bei Gesunden immer besser</vt:lpstr>
      <vt:lpstr>Folie 34</vt:lpstr>
      <vt:lpstr>Folie 35</vt:lpstr>
      <vt:lpstr>Folie 36</vt:lpstr>
      <vt:lpstr>Optimisten leben länger als Pessimisten</vt:lpstr>
      <vt:lpstr>Optimisten leben länger</vt:lpstr>
      <vt:lpstr>Folie 39</vt:lpstr>
      <vt:lpstr>Folie 40</vt:lpstr>
      <vt:lpstr>Emotionen reflektieren sich in allen Organsystemen</vt:lpstr>
      <vt:lpstr>Folie 42</vt:lpstr>
      <vt:lpstr>Geistige Leistungsfähigkeit im Alter von geistigen Anforderungen abhängig</vt:lpstr>
      <vt:lpstr>Das prospektive Gedächtnis</vt:lpstr>
      <vt:lpstr>Rückerinnerung an jüngere Lebensjahre mit zunehmendem Alter - Reminiszenzeffekt</vt:lpstr>
      <vt:lpstr>Folie 46</vt:lpstr>
      <vt:lpstr>Folie 47</vt:lpstr>
      <vt:lpstr>Folie 48</vt:lpstr>
      <vt:lpstr>Folie 49</vt:lpstr>
      <vt:lpstr>Folie 50</vt:lpstr>
      <vt:lpstr>Was heißt Ganzheitlichkeit?</vt:lpstr>
      <vt:lpstr>Schleichende Vergiftung</vt:lpstr>
      <vt:lpstr>Folie 53</vt:lpstr>
      <vt:lpstr>Folie 54</vt:lpstr>
      <vt:lpstr>Schema zur Dysmineralose</vt:lpstr>
      <vt:lpstr>Selektiver Ionenaustausch mit Natur-Zeolith Detoxikation</vt:lpstr>
      <vt:lpstr>Oxidativer Stress (1) Normale Sauerstoffversorgung</vt:lpstr>
      <vt:lpstr>Oxidativer Stress (2) Überschuss an freien O2 Radikalen</vt:lpstr>
      <vt:lpstr>Folie 59</vt:lpstr>
      <vt:lpstr>Was bewirken freie Radikale im menschlichen Körper beim ständigen Vorhandensein im menschlichen Körper?  </vt:lpstr>
      <vt:lpstr>Oxidativer Stress (3) Verhinderung und Beseitigung durch Antioxidantiwirkung</vt:lpstr>
      <vt:lpstr>Deutscher Arzneiverordnung – Report 2008</vt:lpstr>
      <vt:lpstr>Folie 63</vt:lpstr>
      <vt:lpstr>Folie 64</vt:lpstr>
      <vt:lpstr>Folie 65</vt:lpstr>
      <vt:lpstr>Folie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 </dc:creator>
  <cp:lastModifiedBy> </cp:lastModifiedBy>
  <cp:revision>215</cp:revision>
  <dcterms:created xsi:type="dcterms:W3CDTF">2012-05-09T11:22:23Z</dcterms:created>
  <dcterms:modified xsi:type="dcterms:W3CDTF">2013-09-13T07:31:13Z</dcterms:modified>
</cp:coreProperties>
</file>