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2" r:id="rId4"/>
    <p:sldId id="273" r:id="rId5"/>
    <p:sldId id="274" r:id="rId6"/>
    <p:sldId id="275" r:id="rId7"/>
    <p:sldId id="276" r:id="rId8"/>
    <p:sldId id="277" r:id="rId9"/>
    <p:sldId id="278" r:id="rId10"/>
    <p:sldId id="279" r:id="rId11"/>
    <p:sldId id="280" r:id="rId12"/>
    <p:sldId id="281" r:id="rId13"/>
    <p:sldId id="282" r:id="rId14"/>
    <p:sldId id="283" r:id="rId15"/>
    <p:sldId id="284" r:id="rId16"/>
    <p:sldId id="285" r:id="rId17"/>
    <p:sldId id="286" r:id="rId18"/>
    <p:sldId id="288" r:id="rId19"/>
    <p:sldId id="287" r:id="rId20"/>
    <p:sldId id="289" r:id="rId21"/>
    <p:sldId id="291" r:id="rId22"/>
    <p:sldId id="292" r:id="rId23"/>
    <p:sldId id="293" r:id="rId24"/>
    <p:sldId id="290" r:id="rId25"/>
    <p:sldId id="301" r:id="rId26"/>
    <p:sldId id="295" r:id="rId27"/>
    <p:sldId id="296" r:id="rId28"/>
    <p:sldId id="297" r:id="rId29"/>
    <p:sldId id="298" r:id="rId30"/>
    <p:sldId id="299" r:id="rId31"/>
    <p:sldId id="300" r:id="rId32"/>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43" d="100"/>
          <a:sy n="43" d="100"/>
        </p:scale>
        <p:origin x="-68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8ADBB68B-FA4B-415D-A9F2-3141E8FB7C0A}" type="datetimeFigureOut">
              <a:rPr lang="de-DE" smtClean="0"/>
              <a:pPr/>
              <a:t>27.04.2018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22AEEF3-97FE-4F5E-8671-3AD513618E58}"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ADBB68B-FA4B-415D-A9F2-3141E8FB7C0A}" type="datetimeFigureOut">
              <a:rPr lang="de-DE" smtClean="0"/>
              <a:pPr/>
              <a:t>27.04.2018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22AEEF3-97FE-4F5E-8671-3AD513618E58}"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ADBB68B-FA4B-415D-A9F2-3141E8FB7C0A}" type="datetimeFigureOut">
              <a:rPr lang="de-DE" smtClean="0"/>
              <a:pPr/>
              <a:t>27.04.2018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22AEEF3-97FE-4F5E-8671-3AD513618E58}"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ADBB68B-FA4B-415D-A9F2-3141E8FB7C0A}" type="datetimeFigureOut">
              <a:rPr lang="de-DE" smtClean="0"/>
              <a:pPr/>
              <a:t>27.04.2018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22AEEF3-97FE-4F5E-8671-3AD513618E58}"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8ADBB68B-FA4B-415D-A9F2-3141E8FB7C0A}" type="datetimeFigureOut">
              <a:rPr lang="de-DE" smtClean="0"/>
              <a:pPr/>
              <a:t>27.04.2018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22AEEF3-97FE-4F5E-8671-3AD513618E58}"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8ADBB68B-FA4B-415D-A9F2-3141E8FB7C0A}" type="datetimeFigureOut">
              <a:rPr lang="de-DE" smtClean="0"/>
              <a:pPr/>
              <a:t>27.04.2018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22AEEF3-97FE-4F5E-8671-3AD513618E58}"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8ADBB68B-FA4B-415D-A9F2-3141E8FB7C0A}" type="datetimeFigureOut">
              <a:rPr lang="de-DE" smtClean="0"/>
              <a:pPr/>
              <a:t>27.04.2018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722AEEF3-97FE-4F5E-8671-3AD513618E58}"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8ADBB68B-FA4B-415D-A9F2-3141E8FB7C0A}" type="datetimeFigureOut">
              <a:rPr lang="de-DE" smtClean="0"/>
              <a:pPr/>
              <a:t>27.04.2018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722AEEF3-97FE-4F5E-8671-3AD513618E58}"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ADBB68B-FA4B-415D-A9F2-3141E8FB7C0A}" type="datetimeFigureOut">
              <a:rPr lang="de-DE" smtClean="0"/>
              <a:pPr/>
              <a:t>27.04.2018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722AEEF3-97FE-4F5E-8671-3AD513618E58}"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8ADBB68B-FA4B-415D-A9F2-3141E8FB7C0A}" type="datetimeFigureOut">
              <a:rPr lang="de-DE" smtClean="0"/>
              <a:pPr/>
              <a:t>27.04.2018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22AEEF3-97FE-4F5E-8671-3AD513618E58}"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8ADBB68B-FA4B-415D-A9F2-3141E8FB7C0A}" type="datetimeFigureOut">
              <a:rPr lang="de-DE" smtClean="0"/>
              <a:pPr/>
              <a:t>27.04.2018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22AEEF3-97FE-4F5E-8671-3AD513618E58}"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DBB68B-FA4B-415D-A9F2-3141E8FB7C0A}" type="datetimeFigureOut">
              <a:rPr lang="de-DE" smtClean="0"/>
              <a:pPr/>
              <a:t>27.04.2018</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AEEF3-97FE-4F5E-8671-3AD513618E58}"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kumente und Einstellungen\Administrator\Lokale Einstellungen\Temporary Internet Files\Content.IE5\0R5FME46\MC900433135[1].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2" name="Titel 1"/>
          <p:cNvSpPr>
            <a:spLocks noGrp="1"/>
          </p:cNvSpPr>
          <p:nvPr>
            <p:ph type="ctrTitle"/>
          </p:nvPr>
        </p:nvSpPr>
        <p:spPr>
          <a:xfrm>
            <a:off x="0" y="714356"/>
            <a:ext cx="9144000" cy="2857520"/>
          </a:xfrm>
        </p:spPr>
        <p:txBody>
          <a:bodyPr>
            <a:normAutofit fontScale="90000"/>
          </a:bodyPr>
          <a:lstStyle/>
          <a:p>
            <a:r>
              <a:rPr lang="de-DE" dirty="0" smtClean="0">
                <a:solidFill>
                  <a:schemeClr val="bg1"/>
                </a:solidFill>
              </a:rPr>
              <a:t>Moskau März 2011</a:t>
            </a:r>
            <a:br>
              <a:rPr lang="de-DE" dirty="0" smtClean="0">
                <a:solidFill>
                  <a:schemeClr val="bg1"/>
                </a:solidFill>
              </a:rPr>
            </a:br>
            <a:r>
              <a:rPr lang="de-DE" b="1" dirty="0" smtClean="0">
                <a:solidFill>
                  <a:srgbClr val="FF0000"/>
                </a:solidFill>
              </a:rPr>
              <a:t>I M B P</a:t>
            </a:r>
            <a:r>
              <a:rPr lang="de-DE" dirty="0" smtClean="0">
                <a:solidFill>
                  <a:schemeClr val="bg1"/>
                </a:solidFill>
              </a:rPr>
              <a:t/>
            </a:r>
            <a:br>
              <a:rPr lang="de-DE" dirty="0" smtClean="0">
                <a:solidFill>
                  <a:schemeClr val="bg1"/>
                </a:solidFill>
              </a:rPr>
            </a:br>
            <a:r>
              <a:rPr lang="de-DE" dirty="0" smtClean="0">
                <a:solidFill>
                  <a:schemeClr val="bg1"/>
                </a:solidFill>
              </a:rPr>
              <a:t>Institut </a:t>
            </a:r>
            <a:r>
              <a:rPr lang="de-DE" dirty="0" err="1" smtClean="0">
                <a:solidFill>
                  <a:schemeClr val="bg1"/>
                </a:solidFill>
              </a:rPr>
              <a:t>Medikobiologische</a:t>
            </a:r>
            <a:r>
              <a:rPr lang="de-DE" smtClean="0">
                <a:solidFill>
                  <a:schemeClr val="bg1"/>
                </a:solidFill>
              </a:rPr>
              <a:t> Probleme</a:t>
            </a:r>
            <a:r>
              <a:rPr lang="de-DE" dirty="0" smtClean="0">
                <a:solidFill>
                  <a:schemeClr val="bg1"/>
                </a:solidFill>
              </a:rPr>
              <a:t/>
            </a:r>
            <a:br>
              <a:rPr lang="de-DE" dirty="0" smtClean="0">
                <a:solidFill>
                  <a:schemeClr val="bg1"/>
                </a:solidFill>
              </a:rPr>
            </a:br>
            <a:r>
              <a:rPr lang="de-DE" dirty="0" smtClean="0">
                <a:solidFill>
                  <a:schemeClr val="bg1"/>
                </a:solidFill>
              </a:rPr>
              <a:t>Weltraummedizin und –</a:t>
            </a:r>
            <a:r>
              <a:rPr lang="de-DE" dirty="0" err="1" smtClean="0">
                <a:solidFill>
                  <a:schemeClr val="bg1"/>
                </a:solidFill>
              </a:rPr>
              <a:t>biologie</a:t>
            </a:r>
            <a:r>
              <a:rPr lang="de-DE" dirty="0" smtClean="0">
                <a:solidFill>
                  <a:schemeClr val="bg1"/>
                </a:solidFill>
              </a:rPr>
              <a:t/>
            </a:r>
            <a:br>
              <a:rPr lang="de-DE" dirty="0" smtClean="0">
                <a:solidFill>
                  <a:schemeClr val="bg1"/>
                </a:solidFill>
              </a:rPr>
            </a:br>
            <a:endParaRPr lang="de-DE" dirty="0">
              <a:solidFill>
                <a:schemeClr val="bg1"/>
              </a:solidFill>
            </a:endParaRPr>
          </a:p>
        </p:txBody>
      </p:sp>
      <p:sp>
        <p:nvSpPr>
          <p:cNvPr id="3" name="Untertitel 2"/>
          <p:cNvSpPr>
            <a:spLocks noGrp="1"/>
          </p:cNvSpPr>
          <p:nvPr>
            <p:ph type="subTitle" idx="1"/>
          </p:nvPr>
        </p:nvSpPr>
        <p:spPr>
          <a:xfrm>
            <a:off x="1371600" y="3643314"/>
            <a:ext cx="6400800" cy="2143140"/>
          </a:xfrm>
          <a:ln w="76200">
            <a:solidFill>
              <a:srgbClr val="FF0000"/>
            </a:solidFill>
          </a:ln>
        </p:spPr>
        <p:txBody>
          <a:bodyPr>
            <a:noAutofit/>
          </a:bodyPr>
          <a:lstStyle/>
          <a:p>
            <a:r>
              <a:rPr lang="de-DE" sz="3600" b="1" dirty="0" smtClean="0">
                <a:solidFill>
                  <a:schemeClr val="bg1"/>
                </a:solidFill>
              </a:rPr>
              <a:t>Mars 500</a:t>
            </a:r>
          </a:p>
          <a:p>
            <a:r>
              <a:rPr lang="de-DE" sz="3600" dirty="0" smtClean="0">
                <a:solidFill>
                  <a:schemeClr val="bg1"/>
                </a:solidFill>
              </a:rPr>
              <a:t>Simulation eines Marsfluges</a:t>
            </a:r>
          </a:p>
          <a:p>
            <a:r>
              <a:rPr lang="de-DE" sz="3600" dirty="0" smtClean="0">
                <a:solidFill>
                  <a:schemeClr val="bg1"/>
                </a:solidFill>
              </a:rPr>
              <a:t>über 500 Tage</a:t>
            </a:r>
            <a:endParaRPr lang="de-DE" sz="3600" dirty="0">
              <a:solidFill>
                <a:schemeClr val="bg1"/>
              </a:solidFill>
            </a:endParaRPr>
          </a:p>
        </p:txBody>
      </p:sp>
      <p:sp>
        <p:nvSpPr>
          <p:cNvPr id="5" name="Textfeld 4"/>
          <p:cNvSpPr txBox="1"/>
          <p:nvPr/>
        </p:nvSpPr>
        <p:spPr>
          <a:xfrm>
            <a:off x="1928794" y="6072206"/>
            <a:ext cx="4822474" cy="523220"/>
          </a:xfrm>
          <a:prstGeom prst="rect">
            <a:avLst/>
          </a:prstGeom>
          <a:noFill/>
        </p:spPr>
        <p:txBody>
          <a:bodyPr wrap="none" rtlCol="0">
            <a:spAutoFit/>
          </a:bodyPr>
          <a:lstStyle/>
          <a:p>
            <a:r>
              <a:rPr lang="de-DE" sz="2800" dirty="0" smtClean="0">
                <a:solidFill>
                  <a:schemeClr val="bg1"/>
                </a:solidFill>
              </a:rPr>
              <a:t>Prof. Dr. Karl Hecht – März 2011</a:t>
            </a:r>
            <a:endParaRPr lang="de-DE" sz="28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57166"/>
            <a:ext cx="8229600" cy="1143000"/>
          </a:xfrm>
        </p:spPr>
        <p:txBody>
          <a:bodyPr>
            <a:normAutofit/>
          </a:bodyPr>
          <a:lstStyle/>
          <a:p>
            <a:r>
              <a:rPr lang="de-DE" sz="1800" dirty="0" smtClean="0"/>
              <a:t>Nach dem Vortrag von Prof. Karl Hecht wird weiter diskutiert</a:t>
            </a:r>
            <a:endParaRPr lang="de-DE" sz="1800" dirty="0"/>
          </a:p>
        </p:txBody>
      </p:sp>
      <p:pic>
        <p:nvPicPr>
          <p:cNvPr id="22530" name="Picture 2" descr="K:\Fotos\Moskau März 2011\CIMG2266.JPG"/>
          <p:cNvPicPr>
            <a:picLocks noGrp="1" noChangeAspect="1" noChangeArrowheads="1"/>
          </p:cNvPicPr>
          <p:nvPr>
            <p:ph idx="1"/>
          </p:nvPr>
        </p:nvPicPr>
        <p:blipFill>
          <a:blip r:embed="rId2" cstate="print"/>
          <a:srcRect/>
          <a:stretch>
            <a:fillRect/>
          </a:stretch>
        </p:blipFill>
        <p:spPr bwMode="auto">
          <a:xfrm>
            <a:off x="1170239" y="1214422"/>
            <a:ext cx="6803522" cy="5102642"/>
          </a:xfrm>
          <a:prstGeom prst="rect">
            <a:avLst/>
          </a:prstGeom>
          <a:noFill/>
        </p:spPr>
      </p:pic>
      <p:cxnSp>
        <p:nvCxnSpPr>
          <p:cNvPr id="6" name="Gerade Verbindung mit Pfeil 5"/>
          <p:cNvCxnSpPr/>
          <p:nvPr/>
        </p:nvCxnSpPr>
        <p:spPr>
          <a:xfrm rot="5400000">
            <a:off x="1965307" y="2463793"/>
            <a:ext cx="500066"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1071538" y="1500174"/>
            <a:ext cx="2214578" cy="646331"/>
          </a:xfrm>
          <a:prstGeom prst="rect">
            <a:avLst/>
          </a:prstGeom>
          <a:noFill/>
        </p:spPr>
        <p:txBody>
          <a:bodyPr wrap="square" rtlCol="0">
            <a:spAutoFit/>
          </a:bodyPr>
          <a:lstStyle/>
          <a:p>
            <a:pPr algn="ctr"/>
            <a:r>
              <a:rPr lang="de-DE" dirty="0" smtClean="0"/>
              <a:t>Prof. Dr. Anatoli </a:t>
            </a:r>
            <a:r>
              <a:rPr lang="de-DE" dirty="0" err="1" smtClean="0"/>
              <a:t>Patapov</a:t>
            </a:r>
            <a:endParaRPr lang="de-DE" dirty="0"/>
          </a:p>
        </p:txBody>
      </p:sp>
      <p:cxnSp>
        <p:nvCxnSpPr>
          <p:cNvPr id="8" name="Gerade Verbindung mit Pfeil 7"/>
          <p:cNvCxnSpPr/>
          <p:nvPr/>
        </p:nvCxnSpPr>
        <p:spPr>
          <a:xfrm rot="5400000">
            <a:off x="4894265" y="2463793"/>
            <a:ext cx="500066"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4000496" y="1714488"/>
            <a:ext cx="2071702" cy="369332"/>
          </a:xfrm>
          <a:prstGeom prst="rect">
            <a:avLst/>
          </a:prstGeom>
          <a:noFill/>
        </p:spPr>
        <p:txBody>
          <a:bodyPr wrap="square" rtlCol="0">
            <a:spAutoFit/>
          </a:bodyPr>
          <a:lstStyle/>
          <a:p>
            <a:r>
              <a:rPr lang="de-DE" dirty="0" smtClean="0"/>
              <a:t>Prof. Dr. </a:t>
            </a:r>
            <a:r>
              <a:rPr lang="de-DE" dirty="0" err="1" smtClean="0"/>
              <a:t>Jevgeni</a:t>
            </a:r>
            <a:r>
              <a:rPr lang="de-DE" dirty="0" smtClean="0"/>
              <a:t> </a:t>
            </a:r>
            <a:r>
              <a:rPr lang="de-DE" dirty="0" err="1" smtClean="0"/>
              <a:t>Ilyn</a:t>
            </a:r>
            <a:endParaRPr lang="de-DE" dirty="0"/>
          </a:p>
        </p:txBody>
      </p:sp>
      <p:cxnSp>
        <p:nvCxnSpPr>
          <p:cNvPr id="10" name="Gerade Verbindung mit Pfeil 9"/>
          <p:cNvCxnSpPr/>
          <p:nvPr/>
        </p:nvCxnSpPr>
        <p:spPr>
          <a:xfrm>
            <a:off x="6072198" y="5357826"/>
            <a:ext cx="641354" cy="1428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3500430" y="5143512"/>
            <a:ext cx="2537682" cy="369332"/>
          </a:xfrm>
          <a:prstGeom prst="rect">
            <a:avLst/>
          </a:prstGeom>
          <a:noFill/>
        </p:spPr>
        <p:txBody>
          <a:bodyPr wrap="none" rtlCol="0">
            <a:spAutoFit/>
          </a:bodyPr>
          <a:lstStyle/>
          <a:p>
            <a:r>
              <a:rPr lang="de-DE" dirty="0" smtClean="0">
                <a:solidFill>
                  <a:schemeClr val="bg1"/>
                </a:solidFill>
              </a:rPr>
              <a:t>Prof. Dr. Roman </a:t>
            </a:r>
            <a:r>
              <a:rPr lang="de-DE" dirty="0" err="1" smtClean="0">
                <a:solidFill>
                  <a:schemeClr val="bg1"/>
                </a:solidFill>
              </a:rPr>
              <a:t>Bayevsky</a:t>
            </a:r>
            <a:endParaRPr lang="de-DE"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K:\Fotos\Moskau März 2011\CIMG2264.JPG"/>
          <p:cNvPicPr>
            <a:picLocks noGrp="1" noChangeAspect="1" noChangeArrowheads="1"/>
          </p:cNvPicPr>
          <p:nvPr>
            <p:ph idx="1"/>
          </p:nvPr>
        </p:nvPicPr>
        <p:blipFill>
          <a:blip r:embed="rId2" cstate="print"/>
          <a:srcRect/>
          <a:stretch>
            <a:fillRect/>
          </a:stretch>
        </p:blipFill>
        <p:spPr bwMode="auto">
          <a:xfrm>
            <a:off x="809600" y="1142984"/>
            <a:ext cx="7262862" cy="5447147"/>
          </a:xfrm>
          <a:prstGeom prst="rect">
            <a:avLst/>
          </a:prstGeom>
          <a:noFill/>
        </p:spPr>
      </p:pic>
      <p:sp>
        <p:nvSpPr>
          <p:cNvPr id="2" name="Titel 1"/>
          <p:cNvSpPr>
            <a:spLocks noGrp="1"/>
          </p:cNvSpPr>
          <p:nvPr>
            <p:ph type="title"/>
          </p:nvPr>
        </p:nvSpPr>
        <p:spPr>
          <a:xfrm>
            <a:off x="457200" y="214290"/>
            <a:ext cx="8229600" cy="1143000"/>
          </a:xfrm>
        </p:spPr>
        <p:txBody>
          <a:bodyPr>
            <a:normAutofit/>
          </a:bodyPr>
          <a:lstStyle/>
          <a:p>
            <a:r>
              <a:rPr lang="de-DE" sz="1800" dirty="0" smtClean="0"/>
              <a:t>Nach dem Vortrag von Prof. Karl Hecht wird weiter diskutiert</a:t>
            </a:r>
            <a:endParaRPr lang="de-DE" sz="1800" dirty="0"/>
          </a:p>
        </p:txBody>
      </p:sp>
      <p:cxnSp>
        <p:nvCxnSpPr>
          <p:cNvPr id="6" name="Gerade Verbindung mit Pfeil 5"/>
          <p:cNvCxnSpPr/>
          <p:nvPr/>
        </p:nvCxnSpPr>
        <p:spPr>
          <a:xfrm rot="5400000">
            <a:off x="1965307" y="2463793"/>
            <a:ext cx="500066"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3786182" y="1285860"/>
            <a:ext cx="2214578" cy="646331"/>
          </a:xfrm>
          <a:prstGeom prst="rect">
            <a:avLst/>
          </a:prstGeom>
          <a:noFill/>
        </p:spPr>
        <p:txBody>
          <a:bodyPr wrap="square" rtlCol="0">
            <a:spAutoFit/>
          </a:bodyPr>
          <a:lstStyle/>
          <a:p>
            <a:pPr algn="ctr"/>
            <a:r>
              <a:rPr lang="de-DE" dirty="0" smtClean="0"/>
              <a:t>Prof. Dr. Viktor </a:t>
            </a:r>
            <a:r>
              <a:rPr lang="de-DE" dirty="0" err="1" smtClean="0"/>
              <a:t>Oganov</a:t>
            </a:r>
            <a:endParaRPr lang="de-DE" dirty="0"/>
          </a:p>
        </p:txBody>
      </p:sp>
      <p:cxnSp>
        <p:nvCxnSpPr>
          <p:cNvPr id="8" name="Gerade Verbindung mit Pfeil 7"/>
          <p:cNvCxnSpPr/>
          <p:nvPr/>
        </p:nvCxnSpPr>
        <p:spPr>
          <a:xfrm rot="5400000">
            <a:off x="4322761" y="2249479"/>
            <a:ext cx="500066"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1214414" y="1785926"/>
            <a:ext cx="2071702" cy="369332"/>
          </a:xfrm>
          <a:prstGeom prst="rect">
            <a:avLst/>
          </a:prstGeom>
          <a:noFill/>
        </p:spPr>
        <p:txBody>
          <a:bodyPr wrap="square" rtlCol="0">
            <a:spAutoFit/>
          </a:bodyPr>
          <a:lstStyle/>
          <a:p>
            <a:r>
              <a:rPr lang="de-DE" dirty="0" smtClean="0"/>
              <a:t>Prof. Dr. </a:t>
            </a:r>
            <a:r>
              <a:rPr lang="de-DE" dirty="0" err="1" smtClean="0"/>
              <a:t>Jevgeni</a:t>
            </a:r>
            <a:r>
              <a:rPr lang="de-DE" dirty="0" smtClean="0"/>
              <a:t> </a:t>
            </a:r>
            <a:r>
              <a:rPr lang="de-DE" dirty="0" err="1" smtClean="0"/>
              <a:t>Ilyn</a:t>
            </a:r>
            <a:endParaRPr lang="de-DE" dirty="0"/>
          </a:p>
        </p:txBody>
      </p:sp>
      <p:cxnSp>
        <p:nvCxnSpPr>
          <p:cNvPr id="10" name="Gerade Verbindung mit Pfeil 9"/>
          <p:cNvCxnSpPr/>
          <p:nvPr/>
        </p:nvCxnSpPr>
        <p:spPr>
          <a:xfrm>
            <a:off x="3428992" y="5000636"/>
            <a:ext cx="641354" cy="1428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714480" y="4786322"/>
            <a:ext cx="1689373" cy="646331"/>
          </a:xfrm>
          <a:prstGeom prst="rect">
            <a:avLst/>
          </a:prstGeom>
          <a:noFill/>
        </p:spPr>
        <p:txBody>
          <a:bodyPr wrap="square" rtlCol="0">
            <a:spAutoFit/>
          </a:bodyPr>
          <a:lstStyle/>
          <a:p>
            <a:r>
              <a:rPr lang="de-DE" dirty="0" smtClean="0">
                <a:solidFill>
                  <a:schemeClr val="bg1"/>
                </a:solidFill>
              </a:rPr>
              <a:t>Prof. Dr. Roman </a:t>
            </a:r>
          </a:p>
          <a:p>
            <a:r>
              <a:rPr lang="de-DE" dirty="0" err="1" smtClean="0">
                <a:solidFill>
                  <a:schemeClr val="bg1"/>
                </a:solidFill>
              </a:rPr>
              <a:t>Bayevsky</a:t>
            </a:r>
            <a:endParaRPr lang="de-DE" dirty="0">
              <a:solidFill>
                <a:schemeClr val="bg1"/>
              </a:solidFill>
            </a:endParaRPr>
          </a:p>
        </p:txBody>
      </p:sp>
      <p:cxnSp>
        <p:nvCxnSpPr>
          <p:cNvPr id="13" name="Gerade Verbindung mit Pfeil 12"/>
          <p:cNvCxnSpPr/>
          <p:nvPr/>
        </p:nvCxnSpPr>
        <p:spPr>
          <a:xfrm rot="5400000">
            <a:off x="6894529" y="2678107"/>
            <a:ext cx="500066"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6072198" y="1571612"/>
            <a:ext cx="1928826" cy="646331"/>
          </a:xfrm>
          <a:prstGeom prst="rect">
            <a:avLst/>
          </a:prstGeom>
          <a:noFill/>
        </p:spPr>
        <p:txBody>
          <a:bodyPr wrap="square" rtlCol="0">
            <a:spAutoFit/>
          </a:bodyPr>
          <a:lstStyle/>
          <a:p>
            <a:pPr algn="ctr"/>
            <a:r>
              <a:rPr lang="de-DE" dirty="0" smtClean="0"/>
              <a:t>Prof. Dr. Wladimir </a:t>
            </a:r>
            <a:r>
              <a:rPr lang="de-DE" dirty="0" err="1" smtClean="0"/>
              <a:t>Katuntsev</a:t>
            </a:r>
            <a:endParaRPr lang="de-DE"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K:\Fotos\Moskau März 2011\CIMG2265.JPG"/>
          <p:cNvPicPr>
            <a:picLocks noGrp="1" noChangeAspect="1" noChangeArrowheads="1"/>
          </p:cNvPicPr>
          <p:nvPr>
            <p:ph idx="1"/>
          </p:nvPr>
        </p:nvPicPr>
        <p:blipFill>
          <a:blip r:embed="rId2" cstate="print"/>
          <a:srcRect/>
          <a:stretch>
            <a:fillRect/>
          </a:stretch>
        </p:blipFill>
        <p:spPr bwMode="auto">
          <a:xfrm>
            <a:off x="857224" y="1089404"/>
            <a:ext cx="7072361" cy="5304271"/>
          </a:xfrm>
          <a:prstGeom prst="rect">
            <a:avLst/>
          </a:prstGeom>
          <a:noFill/>
        </p:spPr>
      </p:pic>
      <p:sp>
        <p:nvSpPr>
          <p:cNvPr id="2" name="Titel 1"/>
          <p:cNvSpPr>
            <a:spLocks noGrp="1"/>
          </p:cNvSpPr>
          <p:nvPr>
            <p:ph type="title"/>
          </p:nvPr>
        </p:nvSpPr>
        <p:spPr>
          <a:xfrm>
            <a:off x="457200" y="0"/>
            <a:ext cx="8229600" cy="1143000"/>
          </a:xfrm>
        </p:spPr>
        <p:txBody>
          <a:bodyPr>
            <a:normAutofit/>
          </a:bodyPr>
          <a:lstStyle/>
          <a:p>
            <a:r>
              <a:rPr lang="de-DE" sz="1800" dirty="0" smtClean="0"/>
              <a:t>Nach dem Vortrag von Prof. Karl Hecht</a:t>
            </a:r>
            <a:endParaRPr lang="de-DE" sz="1800" dirty="0"/>
          </a:p>
        </p:txBody>
      </p:sp>
      <p:sp>
        <p:nvSpPr>
          <p:cNvPr id="7" name="Textfeld 6"/>
          <p:cNvSpPr txBox="1"/>
          <p:nvPr/>
        </p:nvSpPr>
        <p:spPr>
          <a:xfrm>
            <a:off x="2208242" y="1025454"/>
            <a:ext cx="2149443" cy="646331"/>
          </a:xfrm>
          <a:prstGeom prst="rect">
            <a:avLst/>
          </a:prstGeom>
          <a:noFill/>
        </p:spPr>
        <p:txBody>
          <a:bodyPr wrap="square" rtlCol="0">
            <a:spAutoFit/>
          </a:bodyPr>
          <a:lstStyle/>
          <a:p>
            <a:pPr algn="ctr"/>
            <a:r>
              <a:rPr lang="de-DE" dirty="0" smtClean="0"/>
              <a:t>Prof. Dr. Viktor </a:t>
            </a:r>
            <a:r>
              <a:rPr lang="de-DE" dirty="0" err="1" smtClean="0"/>
              <a:t>Oganov</a:t>
            </a:r>
            <a:endParaRPr lang="de-DE" dirty="0"/>
          </a:p>
        </p:txBody>
      </p:sp>
      <p:cxnSp>
        <p:nvCxnSpPr>
          <p:cNvPr id="8" name="Gerade Verbindung mit Pfeil 7"/>
          <p:cNvCxnSpPr/>
          <p:nvPr/>
        </p:nvCxnSpPr>
        <p:spPr>
          <a:xfrm rot="5400000">
            <a:off x="3474540" y="1759989"/>
            <a:ext cx="480456" cy="4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V="1">
            <a:off x="1806929" y="4714884"/>
            <a:ext cx="693369" cy="1680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835473" y="5168858"/>
            <a:ext cx="1639686" cy="646331"/>
          </a:xfrm>
          <a:prstGeom prst="rect">
            <a:avLst/>
          </a:prstGeom>
          <a:noFill/>
        </p:spPr>
        <p:txBody>
          <a:bodyPr wrap="square" rtlCol="0">
            <a:spAutoFit/>
          </a:bodyPr>
          <a:lstStyle/>
          <a:p>
            <a:r>
              <a:rPr lang="de-DE" dirty="0" smtClean="0">
                <a:solidFill>
                  <a:schemeClr val="bg1"/>
                </a:solidFill>
              </a:rPr>
              <a:t>Prof. Dr. Roman </a:t>
            </a:r>
          </a:p>
          <a:p>
            <a:r>
              <a:rPr lang="de-DE" dirty="0" err="1" smtClean="0">
                <a:solidFill>
                  <a:schemeClr val="bg1"/>
                </a:solidFill>
              </a:rPr>
              <a:t>Bayevsky</a:t>
            </a:r>
            <a:endParaRPr lang="de-DE" dirty="0">
              <a:solidFill>
                <a:schemeClr val="bg1"/>
              </a:solidFill>
            </a:endParaRPr>
          </a:p>
        </p:txBody>
      </p:sp>
      <p:cxnSp>
        <p:nvCxnSpPr>
          <p:cNvPr id="13" name="Gerade Verbindung mit Pfeil 12"/>
          <p:cNvCxnSpPr/>
          <p:nvPr/>
        </p:nvCxnSpPr>
        <p:spPr>
          <a:xfrm rot="5400000">
            <a:off x="5046176" y="1545675"/>
            <a:ext cx="480456" cy="4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5414548" y="1596958"/>
            <a:ext cx="1872096" cy="646331"/>
          </a:xfrm>
          <a:prstGeom prst="rect">
            <a:avLst/>
          </a:prstGeom>
          <a:noFill/>
        </p:spPr>
        <p:txBody>
          <a:bodyPr wrap="square" rtlCol="0">
            <a:spAutoFit/>
          </a:bodyPr>
          <a:lstStyle/>
          <a:p>
            <a:pPr algn="ctr"/>
            <a:r>
              <a:rPr lang="de-DE" dirty="0" smtClean="0"/>
              <a:t>Prof. Dr. Wladimir </a:t>
            </a:r>
            <a:r>
              <a:rPr lang="de-DE" dirty="0" err="1" smtClean="0"/>
              <a:t>Katuntsev</a:t>
            </a:r>
            <a:endParaRPr lang="de-DE"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71480"/>
            <a:ext cx="9144000" cy="1143000"/>
          </a:xfrm>
        </p:spPr>
        <p:txBody>
          <a:bodyPr>
            <a:noAutofit/>
          </a:bodyPr>
          <a:lstStyle/>
          <a:p>
            <a:r>
              <a:rPr lang="de-DE" sz="2000" dirty="0" smtClean="0"/>
              <a:t>Simulation eines Marsfluges</a:t>
            </a:r>
            <a:br>
              <a:rPr lang="de-DE" sz="2000" dirty="0" smtClean="0"/>
            </a:br>
            <a:r>
              <a:rPr lang="de-DE" sz="2000" dirty="0" smtClean="0"/>
              <a:t>Forschungsprojekt Mars 500</a:t>
            </a:r>
            <a:br>
              <a:rPr lang="de-DE" sz="2000" dirty="0" smtClean="0"/>
            </a:br>
            <a:r>
              <a:rPr lang="de-DE" sz="2000" dirty="0" smtClean="0"/>
              <a:t>Schema des Raumschiffes IMBP</a:t>
            </a:r>
            <a:endParaRPr lang="de-DE" sz="2000" dirty="0"/>
          </a:p>
        </p:txBody>
      </p:sp>
      <p:pic>
        <p:nvPicPr>
          <p:cNvPr id="25602" name="Picture 2"/>
          <p:cNvPicPr>
            <a:picLocks noGrp="1" noChangeAspect="1" noChangeArrowheads="1"/>
          </p:cNvPicPr>
          <p:nvPr>
            <p:ph idx="1"/>
          </p:nvPr>
        </p:nvPicPr>
        <p:blipFill>
          <a:blip r:embed="rId2" cstate="print"/>
          <a:srcRect/>
          <a:stretch>
            <a:fillRect/>
          </a:stretch>
        </p:blipFill>
        <p:spPr bwMode="auto">
          <a:xfrm>
            <a:off x="1169179" y="1857364"/>
            <a:ext cx="7046159" cy="4445425"/>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K:\Fotos\Moskau März 2011\CIMG2272.JPG"/>
          <p:cNvPicPr>
            <a:picLocks noGrp="1" noChangeAspect="1" noChangeArrowheads="1"/>
          </p:cNvPicPr>
          <p:nvPr>
            <p:ph idx="1"/>
          </p:nvPr>
        </p:nvPicPr>
        <p:blipFill>
          <a:blip r:embed="rId2" cstate="print"/>
          <a:srcRect/>
          <a:stretch>
            <a:fillRect/>
          </a:stretch>
        </p:blipFill>
        <p:spPr bwMode="auto">
          <a:xfrm>
            <a:off x="1142976" y="1428736"/>
            <a:ext cx="6480000" cy="4860000"/>
          </a:xfrm>
          <a:prstGeom prst="rect">
            <a:avLst/>
          </a:prstGeom>
          <a:noFill/>
        </p:spPr>
      </p:pic>
      <p:sp>
        <p:nvSpPr>
          <p:cNvPr id="5" name="Textfeld 4"/>
          <p:cNvSpPr txBox="1"/>
          <p:nvPr/>
        </p:nvSpPr>
        <p:spPr>
          <a:xfrm>
            <a:off x="857224" y="714356"/>
            <a:ext cx="6998262" cy="369332"/>
          </a:xfrm>
          <a:prstGeom prst="rect">
            <a:avLst/>
          </a:prstGeom>
          <a:noFill/>
        </p:spPr>
        <p:txBody>
          <a:bodyPr wrap="none" rtlCol="0">
            <a:spAutoFit/>
          </a:bodyPr>
          <a:lstStyle/>
          <a:p>
            <a:r>
              <a:rPr lang="de-DE" dirty="0" smtClean="0"/>
              <a:t>Mars 500 Schema des Raumschiffes in der Leitzentrale des IMBP Moskau</a:t>
            </a:r>
            <a:endParaRPr lang="de-DE"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71480"/>
            <a:ext cx="9144000" cy="1143000"/>
          </a:xfrm>
        </p:spPr>
        <p:txBody>
          <a:bodyPr/>
          <a:lstStyle/>
          <a:p>
            <a:r>
              <a:rPr lang="de-DE" dirty="0" smtClean="0"/>
              <a:t>6 Marsflugkosmonauten</a:t>
            </a:r>
            <a:endParaRPr lang="de-DE" dirty="0"/>
          </a:p>
        </p:txBody>
      </p:sp>
      <p:sp>
        <p:nvSpPr>
          <p:cNvPr id="3" name="Inhaltsplatzhalter 2"/>
          <p:cNvSpPr>
            <a:spLocks noGrp="1"/>
          </p:cNvSpPr>
          <p:nvPr>
            <p:ph idx="1"/>
          </p:nvPr>
        </p:nvSpPr>
        <p:spPr>
          <a:xfrm>
            <a:off x="857224" y="1785926"/>
            <a:ext cx="6972320" cy="4525963"/>
          </a:xfrm>
        </p:spPr>
        <p:txBody>
          <a:bodyPr/>
          <a:lstStyle/>
          <a:p>
            <a:r>
              <a:rPr lang="de-DE" dirty="0" err="1" smtClean="0"/>
              <a:t>Sityov</a:t>
            </a:r>
            <a:r>
              <a:rPr lang="de-DE" dirty="0" smtClean="0"/>
              <a:t> Alexey     	 Russland</a:t>
            </a:r>
          </a:p>
          <a:p>
            <a:r>
              <a:rPr lang="de-DE" dirty="0" err="1" smtClean="0"/>
              <a:t>Kamolov</a:t>
            </a:r>
            <a:r>
              <a:rPr lang="de-DE" dirty="0" smtClean="0"/>
              <a:t> </a:t>
            </a:r>
            <a:r>
              <a:rPr lang="de-DE" dirty="0" err="1" smtClean="0"/>
              <a:t>Suchrab</a:t>
            </a:r>
            <a:r>
              <a:rPr lang="de-DE" dirty="0" smtClean="0"/>
              <a:t>      Russland</a:t>
            </a:r>
          </a:p>
          <a:p>
            <a:r>
              <a:rPr lang="de-DE" dirty="0" err="1" smtClean="0"/>
              <a:t>Smaliyevsky</a:t>
            </a:r>
            <a:r>
              <a:rPr lang="de-DE" dirty="0" smtClean="0"/>
              <a:t> Alexey	 Russland</a:t>
            </a:r>
          </a:p>
          <a:p>
            <a:r>
              <a:rPr lang="de-DE" dirty="0" err="1" smtClean="0"/>
              <a:t>Wam</a:t>
            </a:r>
            <a:r>
              <a:rPr lang="de-DE" dirty="0" smtClean="0"/>
              <a:t> </a:t>
            </a:r>
            <a:r>
              <a:rPr lang="de-DE" dirty="0" err="1" smtClean="0"/>
              <a:t>Ie</a:t>
            </a:r>
            <a:r>
              <a:rPr lang="de-DE" dirty="0" smtClean="0"/>
              <a:t>			 China	</a:t>
            </a:r>
          </a:p>
          <a:p>
            <a:r>
              <a:rPr lang="de-DE" dirty="0" smtClean="0"/>
              <a:t>Roman </a:t>
            </a:r>
            <a:r>
              <a:rPr lang="de-DE" dirty="0" err="1" smtClean="0"/>
              <a:t>Charl</a:t>
            </a:r>
            <a:r>
              <a:rPr lang="de-DE" dirty="0" smtClean="0"/>
              <a:t>		 Frankreich</a:t>
            </a:r>
          </a:p>
          <a:p>
            <a:r>
              <a:rPr lang="de-DE" dirty="0" smtClean="0"/>
              <a:t>Diego Urbina		 Italien</a:t>
            </a:r>
          </a:p>
          <a:p>
            <a:pPr algn="ctr">
              <a:buNone/>
            </a:pPr>
            <a:r>
              <a:rPr lang="de-DE" b="1" dirty="0"/>
              <a:t> </a:t>
            </a:r>
            <a:r>
              <a:rPr lang="de-DE" b="1" dirty="0" smtClean="0"/>
              <a:t>Mars 500</a:t>
            </a:r>
            <a:endParaRPr lang="de-DE"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K:\Fotos\Moskau März 2011\CIMG2277.JPG"/>
          <p:cNvPicPr>
            <a:picLocks noGrp="1" noChangeAspect="1" noChangeArrowheads="1"/>
          </p:cNvPicPr>
          <p:nvPr>
            <p:ph idx="1"/>
          </p:nvPr>
        </p:nvPicPr>
        <p:blipFill>
          <a:blip r:embed="rId2" cstate="print"/>
          <a:srcRect/>
          <a:stretch>
            <a:fillRect/>
          </a:stretch>
        </p:blipFill>
        <p:spPr bwMode="auto">
          <a:xfrm rot="5400000">
            <a:off x="1554691" y="1166018"/>
            <a:ext cx="6034617" cy="4525963"/>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14290"/>
            <a:ext cx="8229600" cy="1143000"/>
          </a:xfrm>
        </p:spPr>
        <p:txBody>
          <a:bodyPr>
            <a:normAutofit/>
          </a:bodyPr>
          <a:lstStyle/>
          <a:p>
            <a:r>
              <a:rPr lang="de-DE" sz="1800" dirty="0" smtClean="0"/>
              <a:t>Mars 500: Logo der Institutionen und </a:t>
            </a:r>
            <a:r>
              <a:rPr lang="de-DE" sz="1800" dirty="0" err="1" smtClean="0"/>
              <a:t>Sponsorfirmen</a:t>
            </a:r>
            <a:endParaRPr lang="de-DE" sz="1800" dirty="0"/>
          </a:p>
        </p:txBody>
      </p:sp>
      <p:pic>
        <p:nvPicPr>
          <p:cNvPr id="28674" name="Picture 2" descr="K:\Fotos\Moskau März 2011\CIMG2280.JPG"/>
          <p:cNvPicPr>
            <a:picLocks noGrp="1" noChangeAspect="1" noChangeArrowheads="1"/>
          </p:cNvPicPr>
          <p:nvPr>
            <p:ph idx="1"/>
          </p:nvPr>
        </p:nvPicPr>
        <p:blipFill>
          <a:blip r:embed="rId2" cstate="print"/>
          <a:srcRect/>
          <a:stretch>
            <a:fillRect/>
          </a:stretch>
        </p:blipFill>
        <p:spPr bwMode="auto">
          <a:xfrm>
            <a:off x="1332000" y="1357298"/>
            <a:ext cx="6480000" cy="48600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14290"/>
            <a:ext cx="8229600" cy="1143000"/>
          </a:xfrm>
        </p:spPr>
        <p:txBody>
          <a:bodyPr>
            <a:normAutofit/>
          </a:bodyPr>
          <a:lstStyle/>
          <a:p>
            <a:r>
              <a:rPr lang="de-DE" sz="1800" dirty="0" smtClean="0"/>
              <a:t>Mars 500: Logo der Institutionen und </a:t>
            </a:r>
            <a:r>
              <a:rPr lang="de-DE" sz="1800" dirty="0" err="1" smtClean="0"/>
              <a:t>Sponsorfirmen</a:t>
            </a:r>
            <a:endParaRPr lang="de-DE" sz="1800" dirty="0"/>
          </a:p>
        </p:txBody>
      </p:sp>
      <p:pic>
        <p:nvPicPr>
          <p:cNvPr id="5" name="Picture 2" descr="K:\Fotos\Moskau März 2011 Lena\IMG_0152.JPG"/>
          <p:cNvPicPr>
            <a:picLocks noGrp="1" noChangeAspect="1" noChangeArrowheads="1"/>
          </p:cNvPicPr>
          <p:nvPr>
            <p:ph idx="1"/>
          </p:nvPr>
        </p:nvPicPr>
        <p:blipFill>
          <a:blip r:embed="rId2" cstate="print"/>
          <a:srcRect/>
          <a:stretch>
            <a:fillRect/>
          </a:stretch>
        </p:blipFill>
        <p:spPr bwMode="auto">
          <a:xfrm>
            <a:off x="1071538" y="1428736"/>
            <a:ext cx="6480000" cy="48600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K:\Fotos\Moskau März 2011 Lena\IMG_0141.JPG"/>
          <p:cNvPicPr>
            <a:picLocks noGrp="1" noChangeAspect="1" noChangeArrowheads="1"/>
          </p:cNvPicPr>
          <p:nvPr>
            <p:ph idx="1"/>
          </p:nvPr>
        </p:nvPicPr>
        <p:blipFill>
          <a:blip r:embed="rId2" cstate="print"/>
          <a:srcRect/>
          <a:stretch>
            <a:fillRect/>
          </a:stretch>
        </p:blipFill>
        <p:spPr bwMode="auto">
          <a:xfrm>
            <a:off x="1142976" y="1285860"/>
            <a:ext cx="6480000" cy="4860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Fotos\Moskau März 2011\CIMG2224.JPG"/>
          <p:cNvPicPr>
            <a:picLocks noGrp="1" noChangeAspect="1" noChangeArrowheads="1"/>
          </p:cNvPicPr>
          <p:nvPr>
            <p:ph idx="1"/>
          </p:nvPr>
        </p:nvPicPr>
        <p:blipFill>
          <a:blip r:embed="rId2" cstate="print"/>
          <a:srcRect/>
          <a:stretch>
            <a:fillRect/>
          </a:stretch>
        </p:blipFill>
        <p:spPr bwMode="auto">
          <a:xfrm>
            <a:off x="1142976" y="1428736"/>
            <a:ext cx="6480000" cy="4860000"/>
          </a:xfrm>
          <a:prstGeom prst="rect">
            <a:avLst/>
          </a:prstGeom>
          <a:noFill/>
        </p:spPr>
      </p:pic>
      <p:sp>
        <p:nvSpPr>
          <p:cNvPr id="5" name="Textfeld 4"/>
          <p:cNvSpPr txBox="1"/>
          <p:nvPr/>
        </p:nvSpPr>
        <p:spPr>
          <a:xfrm>
            <a:off x="2257744" y="642918"/>
            <a:ext cx="4628511" cy="646331"/>
          </a:xfrm>
          <a:prstGeom prst="rect">
            <a:avLst/>
          </a:prstGeom>
          <a:noFill/>
        </p:spPr>
        <p:txBody>
          <a:bodyPr wrap="none" rtlCol="0">
            <a:spAutoFit/>
          </a:bodyPr>
          <a:lstStyle/>
          <a:p>
            <a:pPr algn="ctr"/>
            <a:r>
              <a:rPr lang="de-DE" dirty="0" smtClean="0"/>
              <a:t>Blick auf den Roten Platz im Moskauer Zentrum</a:t>
            </a:r>
          </a:p>
          <a:p>
            <a:pPr algn="ctr"/>
            <a:r>
              <a:rPr lang="de-DE" dirty="0" smtClean="0"/>
              <a:t>Im Hintergrund die </a:t>
            </a:r>
            <a:r>
              <a:rPr lang="de-DE" dirty="0" err="1" smtClean="0"/>
              <a:t>Basilikakathedrale</a:t>
            </a:r>
            <a:endParaRPr lang="de-D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5728"/>
            <a:ext cx="8229600" cy="1143000"/>
          </a:xfrm>
        </p:spPr>
        <p:txBody>
          <a:bodyPr>
            <a:normAutofit/>
          </a:bodyPr>
          <a:lstStyle/>
          <a:p>
            <a:r>
              <a:rPr lang="de-DE" sz="1800" dirty="0" smtClean="0"/>
              <a:t>Leitzentrale  Mars 500 – Diensthabender Leiter</a:t>
            </a:r>
            <a:br>
              <a:rPr lang="de-DE" sz="1800" dirty="0" smtClean="0"/>
            </a:br>
            <a:endParaRPr lang="de-DE" sz="1800" dirty="0"/>
          </a:p>
        </p:txBody>
      </p:sp>
      <p:pic>
        <p:nvPicPr>
          <p:cNvPr id="30722" name="Picture 2" descr="K:\Fotos\Moskau März 2011 Lena\IMG_0146.JPG"/>
          <p:cNvPicPr>
            <a:picLocks noGrp="1" noChangeAspect="1" noChangeArrowheads="1"/>
          </p:cNvPicPr>
          <p:nvPr>
            <p:ph idx="1"/>
          </p:nvPr>
        </p:nvPicPr>
        <p:blipFill>
          <a:blip r:embed="rId2" cstate="print"/>
          <a:srcRect/>
          <a:stretch>
            <a:fillRect/>
          </a:stretch>
        </p:blipFill>
        <p:spPr bwMode="auto">
          <a:xfrm>
            <a:off x="1332000" y="1428736"/>
            <a:ext cx="6480000" cy="48600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14290"/>
            <a:ext cx="8229600" cy="1143000"/>
          </a:xfrm>
        </p:spPr>
        <p:txBody>
          <a:bodyPr>
            <a:normAutofit/>
          </a:bodyPr>
          <a:lstStyle/>
          <a:p>
            <a:r>
              <a:rPr lang="de-DE" sz="1800" dirty="0" smtClean="0"/>
              <a:t>Leitzentrale Mars 500 – Diensthabender Leiter</a:t>
            </a:r>
            <a:br>
              <a:rPr lang="de-DE" sz="1800" dirty="0" smtClean="0"/>
            </a:br>
            <a:endParaRPr lang="de-DE" sz="1800" dirty="0"/>
          </a:p>
        </p:txBody>
      </p:sp>
      <p:pic>
        <p:nvPicPr>
          <p:cNvPr id="5" name="Picture 2" descr="K:\Fotos\Moskau März 2011 Lena\IMG_0143.JPG"/>
          <p:cNvPicPr>
            <a:picLocks noGrp="1" noChangeAspect="1" noChangeArrowheads="1"/>
          </p:cNvPicPr>
          <p:nvPr>
            <p:ph idx="1"/>
          </p:nvPr>
        </p:nvPicPr>
        <p:blipFill>
          <a:blip r:embed="rId2" cstate="print"/>
          <a:srcRect/>
          <a:stretch>
            <a:fillRect/>
          </a:stretch>
        </p:blipFill>
        <p:spPr bwMode="auto">
          <a:xfrm>
            <a:off x="1332000" y="1214422"/>
            <a:ext cx="6480000" cy="4860001"/>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5728"/>
            <a:ext cx="8229600" cy="1143000"/>
          </a:xfrm>
        </p:spPr>
        <p:txBody>
          <a:bodyPr>
            <a:normAutofit/>
          </a:bodyPr>
          <a:lstStyle/>
          <a:p>
            <a:r>
              <a:rPr lang="de-DE" sz="1800" dirty="0" smtClean="0"/>
              <a:t>Mars 500 Leitzentrale  Karl Hecht im Gespräch mit dem diensthabenden Arzt (rechts)</a:t>
            </a:r>
            <a:br>
              <a:rPr lang="de-DE" sz="1800" dirty="0" smtClean="0"/>
            </a:br>
            <a:r>
              <a:rPr lang="de-DE" sz="1800" dirty="0" smtClean="0"/>
              <a:t>links Prof. Dr. Jewgeni </a:t>
            </a:r>
            <a:r>
              <a:rPr lang="de-DE" sz="1800" dirty="0" err="1" smtClean="0"/>
              <a:t>Ilyin</a:t>
            </a:r>
            <a:endParaRPr lang="de-DE" sz="1800" dirty="0"/>
          </a:p>
        </p:txBody>
      </p:sp>
      <p:pic>
        <p:nvPicPr>
          <p:cNvPr id="32770" name="Picture 2" descr="K:\Fotos\Moskau März 2011 Lena\IMG_0142.JPG"/>
          <p:cNvPicPr>
            <a:picLocks noGrp="1" noChangeAspect="1" noChangeArrowheads="1"/>
          </p:cNvPicPr>
          <p:nvPr>
            <p:ph idx="1"/>
          </p:nvPr>
        </p:nvPicPr>
        <p:blipFill>
          <a:blip r:embed="rId2" cstate="print"/>
          <a:srcRect/>
          <a:stretch>
            <a:fillRect/>
          </a:stretch>
        </p:blipFill>
        <p:spPr bwMode="auto">
          <a:xfrm>
            <a:off x="1332000" y="1428736"/>
            <a:ext cx="6480000" cy="48600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5728"/>
            <a:ext cx="8229600" cy="1143000"/>
          </a:xfrm>
        </p:spPr>
        <p:txBody>
          <a:bodyPr>
            <a:normAutofit/>
          </a:bodyPr>
          <a:lstStyle/>
          <a:p>
            <a:r>
              <a:rPr lang="de-DE" sz="1800" dirty="0" smtClean="0"/>
              <a:t>Mars 500 Leitzentrale  Karl Hecht mit dem diensthabenden Leiter</a:t>
            </a:r>
            <a:endParaRPr lang="de-DE" sz="1800" dirty="0"/>
          </a:p>
        </p:txBody>
      </p:sp>
      <p:pic>
        <p:nvPicPr>
          <p:cNvPr id="33794" name="Picture 2" descr="K:\Fotos\Moskau März 2011 Lena\IMG_0147.JPG"/>
          <p:cNvPicPr>
            <a:picLocks noGrp="1" noChangeAspect="1" noChangeArrowheads="1"/>
          </p:cNvPicPr>
          <p:nvPr>
            <p:ph idx="1"/>
          </p:nvPr>
        </p:nvPicPr>
        <p:blipFill>
          <a:blip r:embed="rId2" cstate="print"/>
          <a:srcRect/>
          <a:stretch>
            <a:fillRect/>
          </a:stretch>
        </p:blipFill>
        <p:spPr bwMode="auto">
          <a:xfrm>
            <a:off x="1332000" y="1428736"/>
            <a:ext cx="6480000" cy="48600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14290"/>
            <a:ext cx="8229600" cy="1143000"/>
          </a:xfrm>
        </p:spPr>
        <p:txBody>
          <a:bodyPr>
            <a:normAutofit/>
          </a:bodyPr>
          <a:lstStyle/>
          <a:p>
            <a:r>
              <a:rPr lang="de-DE" sz="1800" dirty="0" smtClean="0"/>
              <a:t>Mars 500: Blick auf den simulierten Mars</a:t>
            </a:r>
            <a:endParaRPr lang="de-DE" sz="1800" dirty="0"/>
          </a:p>
        </p:txBody>
      </p:sp>
      <p:pic>
        <p:nvPicPr>
          <p:cNvPr id="31747" name="Picture 3" descr="K:\Fotos\Moskau März 2011 Lena\IMG_0149.JPG"/>
          <p:cNvPicPr>
            <a:picLocks noGrp="1" noChangeAspect="1" noChangeArrowheads="1"/>
          </p:cNvPicPr>
          <p:nvPr>
            <p:ph idx="1"/>
          </p:nvPr>
        </p:nvPicPr>
        <p:blipFill>
          <a:blip r:embed="rId2" cstate="print"/>
          <a:srcRect/>
          <a:stretch>
            <a:fillRect/>
          </a:stretch>
        </p:blipFill>
        <p:spPr bwMode="auto">
          <a:xfrm>
            <a:off x="1071538" y="1428736"/>
            <a:ext cx="6480000" cy="4860000"/>
          </a:xfrm>
          <a:prstGeom prst="rect">
            <a:avLst/>
          </a:prstGeom>
          <a:noFill/>
        </p:spPr>
      </p:pic>
      <p:cxnSp>
        <p:nvCxnSpPr>
          <p:cNvPr id="9" name="Gerade Verbindung mit Pfeil 8"/>
          <p:cNvCxnSpPr/>
          <p:nvPr/>
        </p:nvCxnSpPr>
        <p:spPr>
          <a:xfrm rot="10800000">
            <a:off x="3714744" y="4214818"/>
            <a:ext cx="1714512" cy="164307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rot="2615751">
            <a:off x="3234302" y="4714066"/>
            <a:ext cx="3135858" cy="369332"/>
          </a:xfrm>
          <a:prstGeom prst="rect">
            <a:avLst/>
          </a:prstGeom>
          <a:noFill/>
        </p:spPr>
        <p:txBody>
          <a:bodyPr wrap="none" rtlCol="0">
            <a:spAutoFit/>
          </a:bodyPr>
          <a:lstStyle/>
          <a:p>
            <a:r>
              <a:rPr lang="de-DE" dirty="0" smtClean="0">
                <a:solidFill>
                  <a:schemeClr val="bg1"/>
                </a:solidFill>
              </a:rPr>
              <a:t>Ausstieg zum simulierten Mars</a:t>
            </a:r>
            <a:endParaRPr lang="de-DE" dirty="0">
              <a:solidFill>
                <a:schemeClr val="bg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14290"/>
            <a:ext cx="8229600" cy="1143000"/>
          </a:xfrm>
        </p:spPr>
        <p:txBody>
          <a:bodyPr>
            <a:normAutofit/>
          </a:bodyPr>
          <a:lstStyle/>
          <a:p>
            <a:r>
              <a:rPr lang="de-DE" sz="1800" dirty="0" smtClean="0"/>
              <a:t>Mars 500: Blick auf den simulierten Mars</a:t>
            </a:r>
            <a:endParaRPr lang="de-DE" sz="1800" dirty="0"/>
          </a:p>
        </p:txBody>
      </p:sp>
      <p:pic>
        <p:nvPicPr>
          <p:cNvPr id="31747" name="Picture 3" descr="K:\Fotos\Moskau März 2011 Lena\IMG_0149.JPG"/>
          <p:cNvPicPr>
            <a:picLocks noGrp="1" noChangeAspect="1" noChangeArrowheads="1"/>
          </p:cNvPicPr>
          <p:nvPr>
            <p:ph idx="1"/>
          </p:nvPr>
        </p:nvPicPr>
        <p:blipFill>
          <a:blip r:embed="rId2" cstate="print"/>
          <a:srcRect/>
          <a:stretch>
            <a:fillRect/>
          </a:stretch>
        </p:blipFill>
        <p:spPr bwMode="auto">
          <a:xfrm>
            <a:off x="1071538" y="1428736"/>
            <a:ext cx="6480000" cy="4860000"/>
          </a:xfrm>
          <a:prstGeom prst="rect">
            <a:avLst/>
          </a:prstGeom>
          <a:noFill/>
        </p:spPr>
      </p:pic>
      <p:cxnSp>
        <p:nvCxnSpPr>
          <p:cNvPr id="9" name="Gerade Verbindung mit Pfeil 8"/>
          <p:cNvCxnSpPr/>
          <p:nvPr/>
        </p:nvCxnSpPr>
        <p:spPr>
          <a:xfrm rot="10800000">
            <a:off x="3714744" y="4214818"/>
            <a:ext cx="1714512" cy="164307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rot="2615751">
            <a:off x="3234302" y="4714066"/>
            <a:ext cx="3135858" cy="369332"/>
          </a:xfrm>
          <a:prstGeom prst="rect">
            <a:avLst/>
          </a:prstGeom>
          <a:noFill/>
        </p:spPr>
        <p:txBody>
          <a:bodyPr wrap="none" rtlCol="0">
            <a:spAutoFit/>
          </a:bodyPr>
          <a:lstStyle/>
          <a:p>
            <a:r>
              <a:rPr lang="de-DE" dirty="0" smtClean="0">
                <a:solidFill>
                  <a:schemeClr val="bg1"/>
                </a:solidFill>
              </a:rPr>
              <a:t>Ausstieg zum simulierten Mars</a:t>
            </a:r>
            <a:endParaRPr lang="de-DE"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14290"/>
            <a:ext cx="8229600" cy="1143000"/>
          </a:xfrm>
        </p:spPr>
        <p:txBody>
          <a:bodyPr>
            <a:normAutofit/>
          </a:bodyPr>
          <a:lstStyle/>
          <a:p>
            <a:r>
              <a:rPr lang="de-DE" sz="1800" dirty="0" smtClean="0"/>
              <a:t>Mars 500 Training in der Sporthalle des Raumschiffes:</a:t>
            </a:r>
            <a:br>
              <a:rPr lang="de-DE" sz="1800" dirty="0" smtClean="0"/>
            </a:br>
            <a:r>
              <a:rPr lang="de-DE" sz="1800" dirty="0" err="1" smtClean="0"/>
              <a:t>Wam</a:t>
            </a:r>
            <a:r>
              <a:rPr lang="de-DE" sz="1800" dirty="0" smtClean="0"/>
              <a:t> </a:t>
            </a:r>
            <a:r>
              <a:rPr lang="de-DE" sz="1800" dirty="0" err="1" smtClean="0"/>
              <a:t>Ie</a:t>
            </a:r>
            <a:r>
              <a:rPr lang="de-DE" sz="1800" dirty="0" smtClean="0"/>
              <a:t> (links) China, Roman, </a:t>
            </a:r>
            <a:r>
              <a:rPr lang="de-DE" sz="1800" dirty="0" err="1" smtClean="0"/>
              <a:t>Charl</a:t>
            </a:r>
            <a:r>
              <a:rPr lang="de-DE" sz="1800" dirty="0" smtClean="0"/>
              <a:t> (rechts) Frankreich</a:t>
            </a:r>
            <a:endParaRPr lang="de-DE" sz="1800" dirty="0"/>
          </a:p>
        </p:txBody>
      </p:sp>
      <p:pic>
        <p:nvPicPr>
          <p:cNvPr id="34818" name="Picture 2" descr="K:\Fotos\Moskau März 2011 Lena\IMG_0145.JPG"/>
          <p:cNvPicPr>
            <a:picLocks noGrp="1" noChangeAspect="1" noChangeArrowheads="1"/>
          </p:cNvPicPr>
          <p:nvPr>
            <p:ph idx="1"/>
          </p:nvPr>
        </p:nvPicPr>
        <p:blipFill>
          <a:blip r:embed="rId2" cstate="print"/>
          <a:srcRect/>
          <a:stretch>
            <a:fillRect/>
          </a:stretch>
        </p:blipFill>
        <p:spPr bwMode="auto">
          <a:xfrm>
            <a:off x="1332000" y="1357298"/>
            <a:ext cx="6480000" cy="48600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14290"/>
            <a:ext cx="8229600" cy="1143000"/>
          </a:xfrm>
        </p:spPr>
        <p:txBody>
          <a:bodyPr>
            <a:normAutofit/>
          </a:bodyPr>
          <a:lstStyle/>
          <a:p>
            <a:r>
              <a:rPr lang="de-DE" sz="1800" dirty="0" smtClean="0"/>
              <a:t>Mars 500 Training in der Sporthalle des Raumschiffes:</a:t>
            </a:r>
            <a:br>
              <a:rPr lang="de-DE" sz="1800" dirty="0" smtClean="0"/>
            </a:br>
            <a:r>
              <a:rPr lang="de-DE" sz="1800" dirty="0" smtClean="0"/>
              <a:t>Beobachtung vom Monitor der Leitzentrale</a:t>
            </a:r>
            <a:br>
              <a:rPr lang="de-DE" sz="1800" dirty="0" smtClean="0"/>
            </a:br>
            <a:r>
              <a:rPr lang="de-DE" sz="1800" dirty="0" smtClean="0"/>
              <a:t>Kosmonauten </a:t>
            </a:r>
            <a:r>
              <a:rPr lang="de-DE" sz="1800" dirty="0" err="1" smtClean="0"/>
              <a:t>Wam</a:t>
            </a:r>
            <a:r>
              <a:rPr lang="de-DE" sz="1800" dirty="0" smtClean="0"/>
              <a:t> </a:t>
            </a:r>
            <a:r>
              <a:rPr lang="de-DE" sz="1800" dirty="0" err="1" smtClean="0"/>
              <a:t>Ie</a:t>
            </a:r>
            <a:r>
              <a:rPr lang="de-DE" sz="1800" dirty="0" smtClean="0"/>
              <a:t>  China, Roman, </a:t>
            </a:r>
            <a:r>
              <a:rPr lang="de-DE" sz="1800" dirty="0" err="1" smtClean="0"/>
              <a:t>Charl</a:t>
            </a:r>
            <a:r>
              <a:rPr lang="de-DE" sz="1800" dirty="0" smtClean="0"/>
              <a:t> Frankreich</a:t>
            </a:r>
            <a:endParaRPr lang="de-DE" sz="1800" dirty="0"/>
          </a:p>
        </p:txBody>
      </p:sp>
      <p:pic>
        <p:nvPicPr>
          <p:cNvPr id="35842" name="Picture 2" descr="K:\Fotos\Moskau März 2011\CIMG2273.JPG"/>
          <p:cNvPicPr>
            <a:picLocks noGrp="1" noChangeAspect="1" noChangeArrowheads="1"/>
          </p:cNvPicPr>
          <p:nvPr>
            <p:ph idx="1"/>
          </p:nvPr>
        </p:nvPicPr>
        <p:blipFill>
          <a:blip r:embed="rId2" cstate="print"/>
          <a:srcRect/>
          <a:stretch>
            <a:fillRect/>
          </a:stretch>
        </p:blipFill>
        <p:spPr bwMode="auto">
          <a:xfrm>
            <a:off x="1142976" y="1357297"/>
            <a:ext cx="6480000" cy="4860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K:\Fotos\Moskau März 2011\CIMG2275.JPG"/>
          <p:cNvPicPr>
            <a:picLocks noGrp="1" noChangeAspect="1" noChangeArrowheads="1"/>
          </p:cNvPicPr>
          <p:nvPr>
            <p:ph idx="1"/>
          </p:nvPr>
        </p:nvPicPr>
        <p:blipFill>
          <a:blip r:embed="rId2" cstate="print"/>
          <a:srcRect/>
          <a:stretch>
            <a:fillRect/>
          </a:stretch>
        </p:blipFill>
        <p:spPr bwMode="auto">
          <a:xfrm>
            <a:off x="1142976" y="1500174"/>
            <a:ext cx="6480000" cy="4860001"/>
          </a:xfrm>
          <a:prstGeom prst="rect">
            <a:avLst/>
          </a:prstGeom>
          <a:noFill/>
        </p:spPr>
      </p:pic>
      <p:sp>
        <p:nvSpPr>
          <p:cNvPr id="3" name="Titel 1"/>
          <p:cNvSpPr>
            <a:spLocks noGrp="1"/>
          </p:cNvSpPr>
          <p:nvPr>
            <p:ph type="title"/>
          </p:nvPr>
        </p:nvSpPr>
        <p:spPr>
          <a:xfrm>
            <a:off x="457200" y="428604"/>
            <a:ext cx="8229600" cy="1143000"/>
          </a:xfrm>
        </p:spPr>
        <p:txBody>
          <a:bodyPr>
            <a:normAutofit/>
          </a:bodyPr>
          <a:lstStyle/>
          <a:p>
            <a:r>
              <a:rPr lang="de-DE" sz="1800" dirty="0" smtClean="0"/>
              <a:t>Mars 500 Training in der Sporthalle des Raumschiffes:</a:t>
            </a:r>
            <a:br>
              <a:rPr lang="de-DE" sz="1800" dirty="0" smtClean="0"/>
            </a:br>
            <a:r>
              <a:rPr lang="de-DE" sz="1800" dirty="0" smtClean="0"/>
              <a:t>Beobachtung vom Monitor der Leitzentrale</a:t>
            </a:r>
            <a:br>
              <a:rPr lang="de-DE" sz="1800" dirty="0" smtClean="0"/>
            </a:br>
            <a:r>
              <a:rPr lang="de-DE" sz="1800" dirty="0" smtClean="0"/>
              <a:t>Kosmonauten </a:t>
            </a:r>
            <a:r>
              <a:rPr lang="de-DE" sz="1800" dirty="0" err="1" smtClean="0"/>
              <a:t>Wam</a:t>
            </a:r>
            <a:r>
              <a:rPr lang="de-DE" sz="1800" dirty="0" smtClean="0"/>
              <a:t> </a:t>
            </a:r>
            <a:r>
              <a:rPr lang="de-DE" sz="1800" dirty="0" err="1" smtClean="0"/>
              <a:t>Ie</a:t>
            </a:r>
            <a:r>
              <a:rPr lang="de-DE" sz="1800" dirty="0" smtClean="0"/>
              <a:t>  China, Roman, </a:t>
            </a:r>
            <a:r>
              <a:rPr lang="de-DE" sz="1800" dirty="0" err="1" smtClean="0"/>
              <a:t>Charl</a:t>
            </a:r>
            <a:r>
              <a:rPr lang="de-DE" sz="1800" dirty="0" smtClean="0"/>
              <a:t> Frankreich</a:t>
            </a:r>
            <a:endParaRPr lang="de-DE" sz="18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K:\Fotos\Moskau März 2011\CIMG2271.JPG"/>
          <p:cNvPicPr>
            <a:picLocks noGrp="1" noChangeAspect="1" noChangeArrowheads="1"/>
          </p:cNvPicPr>
          <p:nvPr>
            <p:ph idx="1"/>
          </p:nvPr>
        </p:nvPicPr>
        <p:blipFill>
          <a:blip r:embed="rId2" cstate="print"/>
          <a:srcRect/>
          <a:stretch>
            <a:fillRect/>
          </a:stretch>
        </p:blipFill>
        <p:spPr bwMode="auto">
          <a:xfrm>
            <a:off x="972000" y="1071546"/>
            <a:ext cx="7200000" cy="5400000"/>
          </a:xfrm>
          <a:prstGeom prst="rect">
            <a:avLst/>
          </a:prstGeom>
          <a:noFill/>
        </p:spPr>
      </p:pic>
      <p:sp>
        <p:nvSpPr>
          <p:cNvPr id="4" name="Titel 1"/>
          <p:cNvSpPr>
            <a:spLocks noGrp="1"/>
          </p:cNvSpPr>
          <p:nvPr>
            <p:ph type="title"/>
          </p:nvPr>
        </p:nvSpPr>
        <p:spPr>
          <a:xfrm>
            <a:off x="457200" y="0"/>
            <a:ext cx="8229600" cy="1143000"/>
          </a:xfrm>
        </p:spPr>
        <p:txBody>
          <a:bodyPr>
            <a:normAutofit/>
          </a:bodyPr>
          <a:lstStyle/>
          <a:p>
            <a:r>
              <a:rPr lang="de-DE" sz="1800" dirty="0" smtClean="0"/>
              <a:t>Mars 500 Training in der Sporthalle des Raumschiffes:</a:t>
            </a:r>
            <a:br>
              <a:rPr lang="de-DE" sz="1800" dirty="0" smtClean="0"/>
            </a:br>
            <a:r>
              <a:rPr lang="de-DE" sz="1800" dirty="0" smtClean="0"/>
              <a:t>Beobachtung vom Monitor der Leitzentrale</a:t>
            </a:r>
            <a:br>
              <a:rPr lang="de-DE" sz="1800" dirty="0" smtClean="0"/>
            </a:br>
            <a:r>
              <a:rPr lang="de-DE" sz="1800" dirty="0" smtClean="0"/>
              <a:t>Kosmonauten </a:t>
            </a:r>
            <a:r>
              <a:rPr lang="de-DE" sz="1800" dirty="0" err="1" smtClean="0"/>
              <a:t>Wam</a:t>
            </a:r>
            <a:r>
              <a:rPr lang="de-DE" sz="1800" dirty="0" smtClean="0"/>
              <a:t> </a:t>
            </a:r>
            <a:r>
              <a:rPr lang="de-DE" sz="1800" dirty="0" err="1" smtClean="0"/>
              <a:t>Ie</a:t>
            </a:r>
            <a:r>
              <a:rPr lang="de-DE" sz="1800" dirty="0" smtClean="0"/>
              <a:t>  China, Roman, </a:t>
            </a:r>
            <a:r>
              <a:rPr lang="de-DE" sz="1800" dirty="0" err="1" smtClean="0"/>
              <a:t>Charl</a:t>
            </a:r>
            <a:r>
              <a:rPr lang="de-DE" sz="1800" dirty="0" smtClean="0"/>
              <a:t> Frankreich</a:t>
            </a:r>
            <a:endParaRPr lang="de-DE" sz="1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00042"/>
            <a:ext cx="8786842" cy="1143000"/>
          </a:xfrm>
        </p:spPr>
        <p:txBody>
          <a:bodyPr>
            <a:normAutofit fontScale="90000"/>
          </a:bodyPr>
          <a:lstStyle/>
          <a:p>
            <a:pPr>
              <a:tabLst>
                <a:tab pos="3317875" algn="l"/>
              </a:tabLst>
            </a:pPr>
            <a:r>
              <a:rPr lang="de-DE" sz="1800" dirty="0" smtClean="0"/>
              <a:t>Begrüßung durch den Vizepräsidenten der russischen Akademie der Wissenschaften Prof. Dr. Anatoli </a:t>
            </a:r>
            <a:r>
              <a:rPr lang="de-DE" sz="1800" dirty="0" err="1" smtClean="0"/>
              <a:t>Grigoryev</a:t>
            </a:r>
            <a:r>
              <a:rPr lang="de-DE" sz="1800" dirty="0" smtClean="0"/>
              <a:t> (früherer Direktor des IMBP) </a:t>
            </a:r>
            <a:r>
              <a:rPr lang="de-DE" sz="1800" dirty="0" err="1" smtClean="0"/>
              <a:t>re</a:t>
            </a:r>
            <a:r>
              <a:rPr lang="de-DE" sz="1800" dirty="0" smtClean="0"/>
              <a:t>.</a:t>
            </a:r>
            <a:br>
              <a:rPr lang="de-DE" sz="1800" dirty="0" smtClean="0"/>
            </a:br>
            <a:r>
              <a:rPr lang="de-DE" sz="1800" dirty="0" smtClean="0"/>
              <a:t>und dem Forschungsdirektor Prof. </a:t>
            </a:r>
            <a:r>
              <a:rPr lang="de-DE" sz="1800" dirty="0" err="1" smtClean="0"/>
              <a:t>Jevgeni</a:t>
            </a:r>
            <a:r>
              <a:rPr lang="de-DE" sz="1800" dirty="0" smtClean="0"/>
              <a:t> </a:t>
            </a:r>
            <a:r>
              <a:rPr lang="de-DE" sz="1800" dirty="0" err="1" smtClean="0"/>
              <a:t>Ilyin</a:t>
            </a:r>
            <a:r>
              <a:rPr lang="de-DE" sz="1800" dirty="0" smtClean="0"/>
              <a:t> (</a:t>
            </a:r>
            <a:r>
              <a:rPr lang="de-DE" sz="1800" dirty="0" err="1" smtClean="0"/>
              <a:t>li</a:t>
            </a:r>
            <a:r>
              <a:rPr lang="de-DE" sz="1800" dirty="0" smtClean="0"/>
              <a:t>)</a:t>
            </a:r>
            <a:r>
              <a:rPr lang="de-DE" sz="1800" dirty="0"/>
              <a:t/>
            </a:r>
            <a:br>
              <a:rPr lang="de-DE" sz="1800" dirty="0"/>
            </a:br>
            <a:r>
              <a:rPr lang="de-DE" sz="1800" dirty="0" smtClean="0"/>
              <a:t>Mitte  Prof. Dr. Karl Hecht</a:t>
            </a:r>
            <a:br>
              <a:rPr lang="de-DE" sz="1800" dirty="0" smtClean="0"/>
            </a:br>
            <a:r>
              <a:rPr lang="de-DE" sz="1800" dirty="0" smtClean="0"/>
              <a:t>Auszeichnung und Dankbarkeitsurkunde anlässlich des 50. Jahrestages des 1. Menschen im Weltraum</a:t>
            </a:r>
            <a:br>
              <a:rPr lang="de-DE" sz="1800" dirty="0" smtClean="0"/>
            </a:br>
            <a:endParaRPr lang="de-DE" sz="1800" dirty="0"/>
          </a:p>
        </p:txBody>
      </p:sp>
      <p:pic>
        <p:nvPicPr>
          <p:cNvPr id="15362" name="Picture 2" descr="K:\Fotos\Moskau März 2011 Lena\IMG_0129.JPG"/>
          <p:cNvPicPr>
            <a:picLocks noGrp="1" noChangeAspect="1" noChangeArrowheads="1"/>
          </p:cNvPicPr>
          <p:nvPr>
            <p:ph idx="1"/>
          </p:nvPr>
        </p:nvPicPr>
        <p:blipFill>
          <a:blip r:embed="rId2" cstate="print"/>
          <a:srcRect/>
          <a:stretch>
            <a:fillRect/>
          </a:stretch>
        </p:blipFill>
        <p:spPr bwMode="auto">
          <a:xfrm>
            <a:off x="1448253" y="1643050"/>
            <a:ext cx="6247493" cy="468562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K:\Fotos\Moskau März 2011\CIMG2274.JPG"/>
          <p:cNvPicPr>
            <a:picLocks noGrp="1" noChangeAspect="1" noChangeArrowheads="1"/>
          </p:cNvPicPr>
          <p:nvPr>
            <p:ph idx="1"/>
          </p:nvPr>
        </p:nvPicPr>
        <p:blipFill>
          <a:blip r:embed="rId2" cstate="print"/>
          <a:srcRect/>
          <a:stretch>
            <a:fillRect/>
          </a:stretch>
        </p:blipFill>
        <p:spPr bwMode="auto">
          <a:xfrm>
            <a:off x="1332000" y="1428736"/>
            <a:ext cx="6480000" cy="4860001"/>
          </a:xfrm>
          <a:prstGeom prst="rect">
            <a:avLst/>
          </a:prstGeom>
          <a:noFill/>
        </p:spPr>
      </p:pic>
      <p:sp>
        <p:nvSpPr>
          <p:cNvPr id="4" name="Titel 1"/>
          <p:cNvSpPr>
            <a:spLocks noGrp="1"/>
          </p:cNvSpPr>
          <p:nvPr>
            <p:ph type="title"/>
          </p:nvPr>
        </p:nvSpPr>
        <p:spPr>
          <a:xfrm>
            <a:off x="457200" y="214290"/>
            <a:ext cx="8229600" cy="1143000"/>
          </a:xfrm>
        </p:spPr>
        <p:txBody>
          <a:bodyPr>
            <a:normAutofit/>
          </a:bodyPr>
          <a:lstStyle/>
          <a:p>
            <a:r>
              <a:rPr lang="de-DE" sz="1800" dirty="0" smtClean="0"/>
              <a:t>Mars 500 Training in der Sporthalle des Raumschiffes:</a:t>
            </a:r>
            <a:br>
              <a:rPr lang="de-DE" sz="1800" dirty="0" smtClean="0"/>
            </a:br>
            <a:r>
              <a:rPr lang="de-DE" sz="1800" dirty="0" smtClean="0"/>
              <a:t>Beobachtung vom Monitor der Leitzentrale</a:t>
            </a:r>
            <a:br>
              <a:rPr lang="de-DE" sz="1800" dirty="0" smtClean="0"/>
            </a:br>
            <a:r>
              <a:rPr lang="de-DE" sz="1800" dirty="0" smtClean="0"/>
              <a:t>Kosmonauten </a:t>
            </a:r>
            <a:r>
              <a:rPr lang="de-DE" sz="1800" dirty="0" err="1" smtClean="0"/>
              <a:t>Wam</a:t>
            </a:r>
            <a:r>
              <a:rPr lang="de-DE" sz="1800" dirty="0" smtClean="0"/>
              <a:t> </a:t>
            </a:r>
            <a:r>
              <a:rPr lang="de-DE" sz="1800" dirty="0" err="1" smtClean="0"/>
              <a:t>Ie</a:t>
            </a:r>
            <a:r>
              <a:rPr lang="de-DE" sz="1800" dirty="0" smtClean="0"/>
              <a:t>  China, Roman, </a:t>
            </a:r>
            <a:r>
              <a:rPr lang="de-DE" sz="1800" dirty="0" err="1" smtClean="0"/>
              <a:t>Charl</a:t>
            </a:r>
            <a:r>
              <a:rPr lang="de-DE" sz="1800" dirty="0" smtClean="0"/>
              <a:t> Frankreich</a:t>
            </a:r>
            <a:endParaRPr lang="de-DE" sz="18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K:\Fotos\Moskau März 2011 Lena\IMG_0144.JPG"/>
          <p:cNvPicPr>
            <a:picLocks noGrp="1" noChangeAspect="1" noChangeArrowheads="1"/>
          </p:cNvPicPr>
          <p:nvPr>
            <p:ph idx="1"/>
          </p:nvPr>
        </p:nvPicPr>
        <p:blipFill>
          <a:blip r:embed="rId2" cstate="print"/>
          <a:srcRect/>
          <a:stretch>
            <a:fillRect/>
          </a:stretch>
        </p:blipFill>
        <p:spPr bwMode="auto">
          <a:xfrm>
            <a:off x="1332000" y="1428736"/>
            <a:ext cx="6480000" cy="4860001"/>
          </a:xfrm>
          <a:prstGeom prst="rect">
            <a:avLst/>
          </a:prstGeom>
          <a:noFill/>
        </p:spPr>
      </p:pic>
      <p:sp>
        <p:nvSpPr>
          <p:cNvPr id="4" name="Titel 1"/>
          <p:cNvSpPr>
            <a:spLocks noGrp="1"/>
          </p:cNvSpPr>
          <p:nvPr>
            <p:ph type="title"/>
          </p:nvPr>
        </p:nvSpPr>
        <p:spPr>
          <a:xfrm>
            <a:off x="457200" y="285728"/>
            <a:ext cx="8229600" cy="1143000"/>
          </a:xfrm>
        </p:spPr>
        <p:txBody>
          <a:bodyPr>
            <a:normAutofit/>
          </a:bodyPr>
          <a:lstStyle/>
          <a:p>
            <a:r>
              <a:rPr lang="de-DE" sz="1800" dirty="0" smtClean="0"/>
              <a:t>Mars 500 Training in der Sporthalle des Raumschiffes:</a:t>
            </a:r>
            <a:br>
              <a:rPr lang="de-DE" sz="1800" dirty="0" smtClean="0"/>
            </a:br>
            <a:r>
              <a:rPr lang="de-DE" sz="1800" dirty="0" smtClean="0"/>
              <a:t>Beobachtung vom Monitor der Leitzentrale</a:t>
            </a:r>
            <a:br>
              <a:rPr lang="de-DE" sz="1800" dirty="0" smtClean="0"/>
            </a:br>
            <a:r>
              <a:rPr lang="de-DE" sz="1800" dirty="0" smtClean="0"/>
              <a:t>Kosmonauten </a:t>
            </a:r>
            <a:r>
              <a:rPr lang="de-DE" sz="1800" dirty="0" err="1" smtClean="0"/>
              <a:t>Wam</a:t>
            </a:r>
            <a:r>
              <a:rPr lang="de-DE" sz="1800" dirty="0" smtClean="0"/>
              <a:t> </a:t>
            </a:r>
            <a:r>
              <a:rPr lang="de-DE" sz="1800" dirty="0" err="1" smtClean="0"/>
              <a:t>Ie</a:t>
            </a:r>
            <a:r>
              <a:rPr lang="de-DE" sz="1800" dirty="0" smtClean="0"/>
              <a:t>  China, Roman, </a:t>
            </a:r>
            <a:r>
              <a:rPr lang="de-DE" sz="1800" dirty="0" err="1" smtClean="0"/>
              <a:t>Charl</a:t>
            </a:r>
            <a:r>
              <a:rPr lang="de-DE" sz="1800" dirty="0" smtClean="0"/>
              <a:t> Frankreich</a:t>
            </a:r>
            <a:endParaRPr lang="de-DE"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cstate="print"/>
          <a:srcRect/>
          <a:stretch>
            <a:fillRect/>
          </a:stretch>
        </p:blipFill>
        <p:spPr bwMode="auto">
          <a:xfrm>
            <a:off x="2214546" y="500043"/>
            <a:ext cx="4319760" cy="6357958"/>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28604"/>
            <a:ext cx="8229600" cy="1143000"/>
          </a:xfrm>
        </p:spPr>
        <p:txBody>
          <a:bodyPr>
            <a:normAutofit/>
          </a:bodyPr>
          <a:lstStyle/>
          <a:p>
            <a:r>
              <a:rPr lang="de-DE" sz="1800" dirty="0" smtClean="0"/>
              <a:t>Prof. Mark  </a:t>
            </a:r>
            <a:r>
              <a:rPr lang="de-DE" sz="1800" dirty="0" err="1" smtClean="0"/>
              <a:t>Belyakovski</a:t>
            </a:r>
            <a:r>
              <a:rPr lang="de-DE" sz="1800" dirty="0" smtClean="0"/>
              <a:t> überreicht Prof. Karl Hecht die „Juri Gagarin- Medaille in Gold! Diese wurde gestiftet anlässlich des 50. Jahrestages des Weltraumfluges des ersten Menschen Juri Gagarin</a:t>
            </a:r>
            <a:endParaRPr lang="de-DE" sz="1800" dirty="0"/>
          </a:p>
        </p:txBody>
      </p:sp>
      <p:pic>
        <p:nvPicPr>
          <p:cNvPr id="17410" name="Picture 2" descr="K:\Fotos\Moskau März 2011 Lena\IMG_0133.JPG"/>
          <p:cNvPicPr>
            <a:picLocks noGrp="1" noChangeAspect="1" noChangeArrowheads="1"/>
          </p:cNvPicPr>
          <p:nvPr>
            <p:ph idx="1"/>
          </p:nvPr>
        </p:nvPicPr>
        <p:blipFill>
          <a:blip r:embed="rId2" cstate="print"/>
          <a:srcRect/>
          <a:stretch>
            <a:fillRect/>
          </a:stretch>
        </p:blipFill>
        <p:spPr bwMode="auto">
          <a:xfrm>
            <a:off x="1332000" y="1571612"/>
            <a:ext cx="6480000" cy="48600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cstate="print"/>
          <a:srcRect/>
          <a:stretch>
            <a:fillRect/>
          </a:stretch>
        </p:blipFill>
        <p:spPr bwMode="auto">
          <a:xfrm>
            <a:off x="3929058" y="428604"/>
            <a:ext cx="4901823" cy="3429000"/>
          </a:xfrm>
          <a:prstGeom prst="rect">
            <a:avLst/>
          </a:prstGeom>
          <a:noFill/>
          <a:ln w="9525">
            <a:noFill/>
            <a:miter lim="800000"/>
            <a:headEnd/>
            <a:tailEnd/>
          </a:ln>
          <a:effectLst/>
        </p:spPr>
      </p:pic>
      <p:pic>
        <p:nvPicPr>
          <p:cNvPr id="18434" name="Picture 2"/>
          <p:cNvPicPr>
            <a:picLocks noGrp="1" noChangeAspect="1" noChangeArrowheads="1"/>
          </p:cNvPicPr>
          <p:nvPr>
            <p:ph idx="1"/>
          </p:nvPr>
        </p:nvPicPr>
        <p:blipFill>
          <a:blip r:embed="rId3" cstate="print"/>
          <a:srcRect/>
          <a:stretch>
            <a:fillRect/>
          </a:stretch>
        </p:blipFill>
        <p:spPr bwMode="auto">
          <a:xfrm>
            <a:off x="857224" y="2770411"/>
            <a:ext cx="5857884" cy="4087589"/>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5728"/>
            <a:ext cx="8229600" cy="1143000"/>
          </a:xfrm>
        </p:spPr>
        <p:txBody>
          <a:bodyPr>
            <a:normAutofit/>
          </a:bodyPr>
          <a:lstStyle/>
          <a:p>
            <a:r>
              <a:rPr lang="de-DE" sz="1800" dirty="0" smtClean="0"/>
              <a:t>Prof. Karl Hecht während seines Vortrages im IMBP am 10.03.2011 in Moskau</a:t>
            </a:r>
            <a:br>
              <a:rPr lang="de-DE" sz="1800" dirty="0" smtClean="0"/>
            </a:br>
            <a:r>
              <a:rPr lang="de-DE" sz="1800" dirty="0" smtClean="0"/>
              <a:t>seine Frau Elena übersetzt</a:t>
            </a:r>
            <a:endParaRPr lang="de-DE" sz="1800" dirty="0"/>
          </a:p>
        </p:txBody>
      </p:sp>
      <p:pic>
        <p:nvPicPr>
          <p:cNvPr id="19458" name="Picture 2" descr="K:\Fotos\Moskau März 2011 Lena\IMG_0136.JPG"/>
          <p:cNvPicPr>
            <a:picLocks noGrp="1" noChangeAspect="1" noChangeArrowheads="1"/>
          </p:cNvPicPr>
          <p:nvPr>
            <p:ph idx="1"/>
          </p:nvPr>
        </p:nvPicPr>
        <p:blipFill>
          <a:blip r:embed="rId2" cstate="print"/>
          <a:srcRect/>
          <a:stretch>
            <a:fillRect/>
          </a:stretch>
        </p:blipFill>
        <p:spPr bwMode="auto">
          <a:xfrm>
            <a:off x="1142976" y="1428736"/>
            <a:ext cx="6480000" cy="4860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K:\Fotos\Moskau März 2011 Lena\IMG_0134.JPG"/>
          <p:cNvPicPr>
            <a:picLocks noGrp="1" noChangeAspect="1" noChangeArrowheads="1"/>
          </p:cNvPicPr>
          <p:nvPr>
            <p:ph idx="1"/>
          </p:nvPr>
        </p:nvPicPr>
        <p:blipFill>
          <a:blip r:embed="rId2" cstate="print"/>
          <a:srcRect/>
          <a:stretch>
            <a:fillRect/>
          </a:stretch>
        </p:blipFill>
        <p:spPr bwMode="auto">
          <a:xfrm rot="5400000">
            <a:off x="1729836" y="1639211"/>
            <a:ext cx="5684326" cy="4263245"/>
          </a:xfrm>
          <a:prstGeom prst="rect">
            <a:avLst/>
          </a:prstGeom>
          <a:noFill/>
        </p:spPr>
      </p:pic>
      <p:sp>
        <p:nvSpPr>
          <p:cNvPr id="5" name="Titel 1"/>
          <p:cNvSpPr>
            <a:spLocks noGrp="1"/>
          </p:cNvSpPr>
          <p:nvPr>
            <p:ph type="title"/>
          </p:nvPr>
        </p:nvSpPr>
        <p:spPr>
          <a:xfrm>
            <a:off x="285720" y="0"/>
            <a:ext cx="8229600" cy="1143000"/>
          </a:xfrm>
        </p:spPr>
        <p:txBody>
          <a:bodyPr>
            <a:normAutofit/>
          </a:bodyPr>
          <a:lstStyle/>
          <a:p>
            <a:r>
              <a:rPr lang="de-DE" sz="1800" dirty="0" smtClean="0"/>
              <a:t>Prof. Karl Hecht während seines Vortrages im IMBP am 10.03.2011 in Moskau</a:t>
            </a:r>
            <a:br>
              <a:rPr lang="de-DE" sz="1800" dirty="0" smtClean="0"/>
            </a:br>
            <a:r>
              <a:rPr lang="de-DE" sz="1800" dirty="0" smtClean="0"/>
              <a:t>seine Frau Elena übersetzt</a:t>
            </a:r>
            <a:endParaRPr lang="de-DE" sz="1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457200" y="214290"/>
            <a:ext cx="8229600" cy="1143000"/>
          </a:xfrm>
        </p:spPr>
        <p:txBody>
          <a:bodyPr>
            <a:normAutofit/>
          </a:bodyPr>
          <a:lstStyle/>
          <a:p>
            <a:r>
              <a:rPr lang="de-DE" sz="1800" dirty="0" smtClean="0"/>
              <a:t>Prof. Karl Hecht während seines Vortrages im IMBP am 10.03.2011 in Moskau</a:t>
            </a:r>
            <a:br>
              <a:rPr lang="de-DE" sz="1800" dirty="0" smtClean="0"/>
            </a:br>
            <a:r>
              <a:rPr lang="de-DE" sz="1800" dirty="0" smtClean="0"/>
              <a:t>seine Frau Elena übersetzt</a:t>
            </a:r>
            <a:endParaRPr lang="de-DE" sz="1800" dirty="0"/>
          </a:p>
        </p:txBody>
      </p:sp>
      <p:pic>
        <p:nvPicPr>
          <p:cNvPr id="21506" name="Picture 2" descr="K:\Fotos\Moskau März 2011 Lena\IMG_0137.JPG"/>
          <p:cNvPicPr>
            <a:picLocks noGrp="1" noChangeAspect="1" noChangeArrowheads="1"/>
          </p:cNvPicPr>
          <p:nvPr>
            <p:ph idx="1"/>
          </p:nvPr>
        </p:nvPicPr>
        <p:blipFill>
          <a:blip r:embed="rId2" cstate="print"/>
          <a:srcRect/>
          <a:stretch>
            <a:fillRect/>
          </a:stretch>
        </p:blipFill>
        <p:spPr bwMode="auto">
          <a:xfrm>
            <a:off x="1332000" y="1357298"/>
            <a:ext cx="6480000" cy="4860001"/>
          </a:xfrm>
          <a:prstGeom prst="rect">
            <a:avLst/>
          </a:prstGeom>
          <a:noFill/>
        </p:spPr>
      </p:pic>
    </p:spTree>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0</TotalTime>
  <Words>363</Words>
  <Application>Microsoft Office PowerPoint</Application>
  <PresentationFormat>Bildschirmpräsentation (4:3)</PresentationFormat>
  <Paragraphs>53</Paragraphs>
  <Slides>31</Slides>
  <Notes>0</Notes>
  <HiddenSlides>0</HiddenSlides>
  <MMClips>0</MMClips>
  <ScaleCrop>false</ScaleCrop>
  <HeadingPairs>
    <vt:vector size="4" baseType="variant">
      <vt:variant>
        <vt:lpstr>Design</vt:lpstr>
      </vt:variant>
      <vt:variant>
        <vt:i4>1</vt:i4>
      </vt:variant>
      <vt:variant>
        <vt:lpstr>Folientitel</vt:lpstr>
      </vt:variant>
      <vt:variant>
        <vt:i4>31</vt:i4>
      </vt:variant>
    </vt:vector>
  </HeadingPairs>
  <TitlesOfParts>
    <vt:vector size="32" baseType="lpstr">
      <vt:lpstr>Larissa-Design</vt:lpstr>
      <vt:lpstr>Moskau März 2011 I M B P Institut Medikobiologische Probleme Weltraummedizin und –biologie </vt:lpstr>
      <vt:lpstr>Folie 2</vt:lpstr>
      <vt:lpstr>Begrüßung durch den Vizepräsidenten der russischen Akademie der Wissenschaften Prof. Dr. Anatoli Grigoryev (früherer Direktor des IMBP) re. und dem Forschungsdirektor Prof. Jevgeni Ilyin (li) Mitte  Prof. Dr. Karl Hecht Auszeichnung und Dankbarkeitsurkunde anlässlich des 50. Jahrestages des 1. Menschen im Weltraum </vt:lpstr>
      <vt:lpstr>Folie 4</vt:lpstr>
      <vt:lpstr>Prof. Mark  Belyakovski überreicht Prof. Karl Hecht die „Juri Gagarin- Medaille in Gold! Diese wurde gestiftet anlässlich des 50. Jahrestages des Weltraumfluges des ersten Menschen Juri Gagarin</vt:lpstr>
      <vt:lpstr>Folie 6</vt:lpstr>
      <vt:lpstr>Prof. Karl Hecht während seines Vortrages im IMBP am 10.03.2011 in Moskau seine Frau Elena übersetzt</vt:lpstr>
      <vt:lpstr>Prof. Karl Hecht während seines Vortrages im IMBP am 10.03.2011 in Moskau seine Frau Elena übersetzt</vt:lpstr>
      <vt:lpstr>Prof. Karl Hecht während seines Vortrages im IMBP am 10.03.2011 in Moskau seine Frau Elena übersetzt</vt:lpstr>
      <vt:lpstr>Nach dem Vortrag von Prof. Karl Hecht wird weiter diskutiert</vt:lpstr>
      <vt:lpstr>Nach dem Vortrag von Prof. Karl Hecht wird weiter diskutiert</vt:lpstr>
      <vt:lpstr>Nach dem Vortrag von Prof. Karl Hecht</vt:lpstr>
      <vt:lpstr>Simulation eines Marsfluges Forschungsprojekt Mars 500 Schema des Raumschiffes IMBP</vt:lpstr>
      <vt:lpstr>Folie 14</vt:lpstr>
      <vt:lpstr>6 Marsflugkosmonauten</vt:lpstr>
      <vt:lpstr>Folie 16</vt:lpstr>
      <vt:lpstr>Mars 500: Logo der Institutionen und Sponsorfirmen</vt:lpstr>
      <vt:lpstr>Mars 500: Logo der Institutionen und Sponsorfirmen</vt:lpstr>
      <vt:lpstr>Folie 19</vt:lpstr>
      <vt:lpstr>Leitzentrale  Mars 500 – Diensthabender Leiter </vt:lpstr>
      <vt:lpstr>Leitzentrale Mars 500 – Diensthabender Leiter </vt:lpstr>
      <vt:lpstr>Mars 500 Leitzentrale  Karl Hecht im Gespräch mit dem diensthabenden Arzt (rechts) links Prof. Dr. Jewgeni Ilyin</vt:lpstr>
      <vt:lpstr>Mars 500 Leitzentrale  Karl Hecht mit dem diensthabenden Leiter</vt:lpstr>
      <vt:lpstr>Mars 500: Blick auf den simulierten Mars</vt:lpstr>
      <vt:lpstr>Mars 500: Blick auf den simulierten Mars</vt:lpstr>
      <vt:lpstr>Mars 500 Training in der Sporthalle des Raumschiffes: Wam Ie (links) China, Roman, Charl (rechts) Frankreich</vt:lpstr>
      <vt:lpstr>Mars 500 Training in der Sporthalle des Raumschiffes: Beobachtung vom Monitor der Leitzentrale Kosmonauten Wam Ie  China, Roman, Charl Frankreich</vt:lpstr>
      <vt:lpstr>Mars 500 Training in der Sporthalle des Raumschiffes: Beobachtung vom Monitor der Leitzentrale Kosmonauten Wam Ie  China, Roman, Charl Frankreich</vt:lpstr>
      <vt:lpstr>Mars 500 Training in der Sporthalle des Raumschiffes: Beobachtung vom Monitor der Leitzentrale Kosmonauten Wam Ie  China, Roman, Charl Frankreich</vt:lpstr>
      <vt:lpstr>Mars 500 Training in der Sporthalle des Raumschiffes: Beobachtung vom Monitor der Leitzentrale Kosmonauten Wam Ie  China, Roman, Charl Frankreich</vt:lpstr>
      <vt:lpstr>Mars 500 Training in der Sporthalle des Raumschiffes: Beobachtung vom Monitor der Leitzentrale Kosmonauten Wam Ie  China, Roman, Charl Frankreich</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Moskau März 2011 I M B P Institut Medikobiologische Problemen (Weltraummedizin und – biologie </dc:title>
  <dc:creator> </dc:creator>
  <cp:lastModifiedBy>Karl Hecht</cp:lastModifiedBy>
  <cp:revision>44</cp:revision>
  <dcterms:created xsi:type="dcterms:W3CDTF">2011-03-23T12:09:27Z</dcterms:created>
  <dcterms:modified xsi:type="dcterms:W3CDTF">2018-04-27T17:55:29Z</dcterms:modified>
</cp:coreProperties>
</file>